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8" r:id="rId3"/>
    <p:sldId id="269" r:id="rId4"/>
    <p:sldId id="270" r:id="rId5"/>
    <p:sldId id="257" r:id="rId6"/>
    <p:sldId id="258" r:id="rId7"/>
    <p:sldId id="259" r:id="rId8"/>
    <p:sldId id="260" r:id="rId9"/>
    <p:sldId id="261" r:id="rId10"/>
    <p:sldId id="265" r:id="rId11"/>
    <p:sldId id="262" r:id="rId12"/>
    <p:sldId id="263" r:id="rId13"/>
    <p:sldId id="267" r:id="rId14"/>
    <p:sldId id="264" r:id="rId15"/>
    <p:sldId id="266" r:id="rId16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32CCB-48B4-410B-909C-FA16D601202E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B325D-750A-4BC9-B75B-3BA1AA29AF6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09005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B325D-750A-4BC9-B75B-3BA1AA29AF69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50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B325D-750A-4BC9-B75B-3BA1AA29AF69}" type="slidenum">
              <a:rPr lang="et-EE" smtClean="0"/>
              <a:t>10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769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t-EE" smtClean="0"/>
              <a:t>Muutke teksti laade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t-EE" smtClean="0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4AF68CBB-63A9-484C-A319-C2F0BDC066E6}" type="datetimeFigureOut">
              <a:rPr lang="et-EE" smtClean="0"/>
              <a:t>14.11.2013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64542349-E09F-4F94-92C5-69218EBB9F66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3743323" y="4797152"/>
            <a:ext cx="5120640" cy="1512167"/>
          </a:xfrm>
        </p:spPr>
        <p:txBody>
          <a:bodyPr/>
          <a:lstStyle/>
          <a:p>
            <a:r>
              <a:rPr lang="et-EE" dirty="0" smtClean="0"/>
              <a:t>Endla </a:t>
            </a:r>
            <a:r>
              <a:rPr lang="et-EE" dirty="0" err="1" smtClean="0"/>
              <a:t>Kuura</a:t>
            </a:r>
            <a:endParaRPr lang="et-EE" dirty="0" smtClean="0"/>
          </a:p>
          <a:p>
            <a:r>
              <a:rPr lang="et-EE" dirty="0" smtClean="0"/>
              <a:t>Pärnumaa Kutsehariduskeskus</a:t>
            </a:r>
          </a:p>
          <a:p>
            <a:r>
              <a:rPr lang="et-EE" dirty="0" smtClean="0"/>
              <a:t>November 2013</a:t>
            </a:r>
            <a:endParaRPr lang="et-EE" dirty="0"/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Karjääri planeerimine ja ettevõtluse alused</a:t>
            </a:r>
            <a:br>
              <a:rPr lang="et-EE" dirty="0" smtClean="0"/>
            </a:br>
            <a:r>
              <a:rPr lang="et-EE" sz="3100" dirty="0" smtClean="0"/>
              <a:t>Majutusteeninduse õppekavas  (tööversioon)</a:t>
            </a:r>
            <a:endParaRPr lang="et-EE" sz="3100" dirty="0"/>
          </a:p>
        </p:txBody>
      </p:sp>
    </p:spTree>
    <p:extLst>
      <p:ext uri="{BB962C8B-B14F-4D97-AF65-F5344CB8AC3E}">
        <p14:creationId xmlns:p14="http://schemas.microsoft.com/office/powerpoint/2010/main" val="12472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II õpiväljundi hindamine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 smtClean="0">
                <a:solidFill>
                  <a:srgbClr val="FF0000"/>
                </a:solidFill>
              </a:rPr>
              <a:t>Õppija mõistab majanduse olemust ja majanduskeskkonna toimimist</a:t>
            </a:r>
          </a:p>
          <a:p>
            <a:pPr marL="0" indent="0">
              <a:buNone/>
            </a:pPr>
            <a:r>
              <a:rPr lang="et-EE" sz="2000" dirty="0" smtClean="0"/>
              <a:t>Hindamiskriteeriumid:</a:t>
            </a:r>
          </a:p>
          <a:p>
            <a:pPr lvl="0"/>
            <a:r>
              <a:rPr lang="et-EE" sz="1700" dirty="0"/>
              <a:t>kirjeldab juhendi alusel oma  majanduslikke vajadusi, lähtudes ressursside piiratusest</a:t>
            </a:r>
          </a:p>
          <a:p>
            <a:pPr lvl="0"/>
            <a:r>
              <a:rPr lang="et-EE" sz="1700" dirty="0"/>
              <a:t>selgitab juhendi alusel nõudluse ja pakkumise ning turutasakaalu kaudu turumajanduse olemust</a:t>
            </a:r>
          </a:p>
          <a:p>
            <a:pPr lvl="0"/>
            <a:r>
              <a:rPr lang="et-EE" sz="1700" dirty="0"/>
              <a:t>koostab elektrooniliselt  juhendi alusel enda leibkonna ühe kuu eelarve</a:t>
            </a:r>
          </a:p>
          <a:p>
            <a:pPr lvl="0"/>
            <a:r>
              <a:rPr lang="et-EE" sz="1700" dirty="0"/>
              <a:t>loetleb iseseisvalt Eestis kehtivaid otseseid ja kaudseid makse</a:t>
            </a:r>
          </a:p>
          <a:p>
            <a:pPr lvl="0"/>
            <a:r>
              <a:rPr lang="et-EE" sz="1700" dirty="0"/>
              <a:t>täidab juhendamisel etteantud andmete alusel elektroonilise näidistuludeklaratsiooni</a:t>
            </a:r>
          </a:p>
          <a:p>
            <a:pPr lvl="0"/>
            <a:r>
              <a:rPr lang="et-EE" sz="1700" dirty="0"/>
              <a:t>leiab iseseisvalt informatsiooni sh elektrooniliselt finantsasutuste poolt pakutavate põhiliste teenuste ja nendega kaasnevate võimaluste ning kohustuste kohta</a:t>
            </a:r>
          </a:p>
          <a:p>
            <a:r>
              <a:rPr lang="et-EE" sz="1700" dirty="0"/>
              <a:t>kasutab majanduskeskkonnas orienteerumiseks juhendi alusel riiklikku infosüsteemi e-riik </a:t>
            </a:r>
            <a:endParaRPr lang="et-EE" sz="1700" dirty="0" smtClean="0"/>
          </a:p>
          <a:p>
            <a:pPr marL="0" indent="0">
              <a:buNone/>
            </a:pPr>
            <a:r>
              <a:rPr lang="et-EE" sz="1700" b="1" dirty="0" smtClean="0">
                <a:solidFill>
                  <a:srgbClr val="0070C0"/>
                </a:solidFill>
              </a:rPr>
              <a:t>Üldõpingud – matemaatika, emakeel ja kirjandus</a:t>
            </a:r>
          </a:p>
          <a:p>
            <a:pPr marL="285750" indent="-285750"/>
            <a:r>
              <a:rPr lang="et-EE" sz="1800" dirty="0"/>
              <a:t>Arutleb säästmise vajalikkuse üle, toob näiteid tarbimise ja kulutamise tasakaalustamise võimaluste </a:t>
            </a:r>
            <a:r>
              <a:rPr lang="et-EE" sz="1800" dirty="0" smtClean="0"/>
              <a:t>kohta</a:t>
            </a:r>
          </a:p>
          <a:p>
            <a:pPr marL="0" indent="0">
              <a:buNone/>
            </a:pPr>
            <a:r>
              <a:rPr lang="et-EE" sz="1800" b="1" dirty="0" smtClean="0">
                <a:solidFill>
                  <a:srgbClr val="FF0000"/>
                </a:solidFill>
              </a:rPr>
              <a:t>Võtmepädevused – arvutiõpetus (valikained)</a:t>
            </a:r>
          </a:p>
          <a:p>
            <a:pPr marL="285750" indent="-285750"/>
            <a:r>
              <a:rPr lang="et-EE" sz="1800" b="1" dirty="0" smtClean="0"/>
              <a:t>Hinnatakse koos (eelarve koostamine) III kursusel</a:t>
            </a:r>
            <a:endParaRPr lang="et-EE" sz="1700" b="1" dirty="0"/>
          </a:p>
        </p:txBody>
      </p:sp>
    </p:spTree>
    <p:extLst>
      <p:ext uri="{BB962C8B-B14F-4D97-AF65-F5344CB8AC3E}">
        <p14:creationId xmlns:p14="http://schemas.microsoft.com/office/powerpoint/2010/main" val="41828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III õpiväljundi hindamine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t-EE" b="1" dirty="0" smtClean="0">
                <a:solidFill>
                  <a:srgbClr val="FF0000"/>
                </a:solidFill>
              </a:rPr>
              <a:t>Karjääri planeerimise ja ettevõtluse aluste õpiväljund:</a:t>
            </a:r>
          </a:p>
          <a:p>
            <a:pPr marL="342900" indent="-342900"/>
            <a:r>
              <a:rPr lang="et-EE" dirty="0" smtClean="0"/>
              <a:t>Õppija </a:t>
            </a:r>
            <a:r>
              <a:rPr lang="et-EE" dirty="0"/>
              <a:t>mõtestab oma rolli ettevõtluskeskkonnas</a:t>
            </a:r>
          </a:p>
          <a:p>
            <a:pPr marL="0" indent="0">
              <a:buNone/>
            </a:pPr>
            <a:r>
              <a:rPr lang="et-EE" b="1" dirty="0" smtClean="0">
                <a:solidFill>
                  <a:srgbClr val="FF0000"/>
                </a:solidFill>
              </a:rPr>
              <a:t>Mooduli Ettevõtluse alustamine õpiväljundid:</a:t>
            </a:r>
          </a:p>
          <a:p>
            <a:pPr marL="342900" indent="-342900"/>
            <a:r>
              <a:rPr lang="et-EE" dirty="0" smtClean="0"/>
              <a:t>Õppija tunneb </a:t>
            </a:r>
            <a:r>
              <a:rPr lang="et-EE" dirty="0"/>
              <a:t>Eesti majutusettevõtluse olukorda ja selle  kohta </a:t>
            </a:r>
            <a:r>
              <a:rPr lang="et-EE" dirty="0" smtClean="0"/>
              <a:t>majanduses</a:t>
            </a:r>
          </a:p>
          <a:p>
            <a:pPr marL="342900" indent="-342900"/>
            <a:r>
              <a:rPr lang="et-EE" dirty="0" smtClean="0"/>
              <a:t>Õppija võrdleb </a:t>
            </a:r>
            <a:r>
              <a:rPr lang="et-EE" dirty="0"/>
              <a:t>ettevõtlusvorme ja kirjeldab ettevõtluse alustamisel tehtava valiku </a:t>
            </a:r>
            <a:r>
              <a:rPr lang="et-EE" dirty="0" smtClean="0"/>
              <a:t>põhimõtteid</a:t>
            </a:r>
          </a:p>
          <a:p>
            <a:pPr marL="342900" indent="-342900"/>
            <a:r>
              <a:rPr lang="et-EE" dirty="0" smtClean="0"/>
              <a:t>Õppija teab </a:t>
            </a:r>
            <a:r>
              <a:rPr lang="et-EE" dirty="0"/>
              <a:t>väikeettevõtte efektiivse majandamise põhimõtteid </a:t>
            </a:r>
            <a:endParaRPr lang="et-EE" dirty="0" smtClean="0"/>
          </a:p>
          <a:p>
            <a:pPr marL="342900" indent="-342900"/>
            <a:r>
              <a:rPr lang="et-EE" dirty="0" smtClean="0"/>
              <a:t>Õppija rakendab </a:t>
            </a:r>
            <a:r>
              <a:rPr lang="et-EE" dirty="0"/>
              <a:t>ettevõtlusalaseid teadmisi ettevõtluse alustamisel nii äriidee arendamisel kui ka ettevõtte käivitamise planeerimisel </a:t>
            </a:r>
            <a:r>
              <a:rPr lang="et-EE" dirty="0" smtClean="0"/>
              <a:t>Eestis</a:t>
            </a:r>
          </a:p>
          <a:p>
            <a:pPr marL="0" indent="0">
              <a:buNone/>
            </a:pPr>
            <a:r>
              <a:rPr lang="et-EE" b="1" dirty="0" smtClean="0">
                <a:solidFill>
                  <a:schemeClr val="tx1"/>
                </a:solidFill>
              </a:rPr>
              <a:t>Hinnatakse koos kõik </a:t>
            </a:r>
            <a:r>
              <a:rPr lang="et-EE" b="1" smtClean="0">
                <a:solidFill>
                  <a:schemeClr val="tx1"/>
                </a:solidFill>
              </a:rPr>
              <a:t>õpiväljundite hindamiskriteeriumid (äriplaani</a:t>
            </a:r>
            <a:r>
              <a:rPr lang="et-EE" b="1" dirty="0" smtClean="0">
                <a:solidFill>
                  <a:schemeClr val="tx1"/>
                </a:solidFill>
              </a:rPr>
              <a:t> koostamine)  III kursusel</a:t>
            </a:r>
            <a:endParaRPr lang="et-E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752128"/>
          </a:xfrm>
        </p:spPr>
        <p:txBody>
          <a:bodyPr/>
          <a:lstStyle/>
          <a:p>
            <a:r>
              <a:rPr lang="et-EE" dirty="0" smtClean="0"/>
              <a:t>IV õpiväljundi hindamine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>
          <a:xfrm>
            <a:off x="274320" y="980728"/>
            <a:ext cx="8595360" cy="5255480"/>
          </a:xfrm>
        </p:spPr>
        <p:txBody>
          <a:bodyPr/>
          <a:lstStyle/>
          <a:p>
            <a:pPr marL="0" indent="0">
              <a:buNone/>
            </a:pPr>
            <a:r>
              <a:rPr lang="et-EE" sz="2000" b="1" dirty="0" smtClean="0">
                <a:solidFill>
                  <a:srgbClr val="FF0000"/>
                </a:solidFill>
              </a:rPr>
              <a:t>IV </a:t>
            </a:r>
            <a:r>
              <a:rPr lang="et-EE" sz="2000" b="1" dirty="0" err="1" smtClean="0">
                <a:solidFill>
                  <a:srgbClr val="FF0000"/>
                </a:solidFill>
              </a:rPr>
              <a:t>õpivaljundi</a:t>
            </a:r>
            <a:r>
              <a:rPr lang="et-EE" sz="2000" b="1" dirty="0" smtClean="0">
                <a:solidFill>
                  <a:srgbClr val="FF0000"/>
                </a:solidFill>
              </a:rPr>
              <a:t> hindamiskriteerium:</a:t>
            </a:r>
          </a:p>
          <a:p>
            <a:pPr marL="342900" indent="-342900"/>
            <a:r>
              <a:rPr lang="et-EE" sz="2000" dirty="0" smtClean="0">
                <a:solidFill>
                  <a:schemeClr val="tx1"/>
                </a:solidFill>
              </a:rPr>
              <a:t>Õppija arvestab </a:t>
            </a:r>
            <a:r>
              <a:rPr lang="et-EE" sz="2000" dirty="0">
                <a:solidFill>
                  <a:schemeClr val="tx1"/>
                </a:solidFill>
              </a:rPr>
              <a:t>juhendi abil iseseisvalt ajatöö, tükitöö ja majandustulemustelt makstava tasu bruto- ja netopalka ning ajutise töövõimetuse hüvitist </a:t>
            </a:r>
            <a:endParaRPr lang="et-EE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t-EE" sz="2000" b="1" dirty="0" smtClean="0">
                <a:solidFill>
                  <a:srgbClr val="FF0000"/>
                </a:solidFill>
              </a:rPr>
              <a:t>Üldõpingud – (matemaatika) hindamiskriteeriumid</a:t>
            </a:r>
            <a:endParaRPr lang="et-EE" sz="2000" b="1" dirty="0">
              <a:solidFill>
                <a:srgbClr val="FF0000"/>
              </a:solidFill>
            </a:endParaRPr>
          </a:p>
          <a:p>
            <a:pPr lvl="0"/>
            <a:r>
              <a:rPr lang="et-EE" sz="2000" dirty="0" smtClean="0"/>
              <a:t>Arvutab </a:t>
            </a:r>
            <a:r>
              <a:rPr lang="et-EE" sz="2000" dirty="0"/>
              <a:t>bruto- ja netopalka ning mitmesuguseid igapäevaeluga seotud tulusid ja kulusid ning teisendab enamkasutatavaid </a:t>
            </a:r>
            <a:r>
              <a:rPr lang="et-EE" sz="2000" dirty="0" smtClean="0"/>
              <a:t>valuutasid</a:t>
            </a:r>
            <a:endParaRPr lang="et-EE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dirty="0"/>
          </a:p>
          <a:p>
            <a:pPr marL="0" indent="0">
              <a:buNone/>
            </a:pPr>
            <a:r>
              <a:rPr lang="et-EE" sz="2000" b="1" dirty="0" smtClean="0"/>
              <a:t>Hinnatakse koos III kursusel äriplaani koostamisega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20344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608112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IV õpiväljund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>
          <a:xfrm>
            <a:off x="274320" y="836712"/>
            <a:ext cx="8595360" cy="5399496"/>
          </a:xfrm>
        </p:spPr>
        <p:txBody>
          <a:bodyPr>
            <a:normAutofit fontScale="92500" lnSpcReduction="20000"/>
          </a:bodyPr>
          <a:lstStyle/>
          <a:p>
            <a:r>
              <a:rPr lang="et-EE" b="1" dirty="0" smtClean="0">
                <a:solidFill>
                  <a:srgbClr val="FF0000"/>
                </a:solidFill>
              </a:rPr>
              <a:t>Töökeskkond </a:t>
            </a:r>
          </a:p>
          <a:p>
            <a:pPr lvl="0"/>
            <a:r>
              <a:rPr lang="et-EE" sz="1700" dirty="0"/>
              <a:t>loetleb ja selgitab iseseisvalt töötervishoiu ja tööohutuse põhilisi suundumisi lähtudes riiklikust strateegiast</a:t>
            </a:r>
          </a:p>
          <a:p>
            <a:pPr lvl="0"/>
            <a:r>
              <a:rPr lang="et-EE" sz="1700" dirty="0"/>
              <a:t>loetleb ja selgitab iseseisvalt tööandja ja töötajate põhilisi õigusi ning kohustusi ohutu töökeskkonna tagamisel ja kirjeldab riskianalüüsi olemust</a:t>
            </a:r>
          </a:p>
          <a:p>
            <a:pPr lvl="0"/>
            <a:r>
              <a:rPr lang="et-EE" sz="1700" dirty="0"/>
              <a:t>tunneb ära ja kirjeldab meeskonnatööna töökeskkonna üldist füüsikalisi, keemilisi, bioloogilisi, psühhosotsiaalseid ja füsioloogilisi ohutegureid ja meetmeid nende vähendamiseks</a:t>
            </a:r>
          </a:p>
          <a:p>
            <a:pPr lvl="0"/>
            <a:r>
              <a:rPr lang="et-EE" sz="1700" dirty="0"/>
              <a:t>tunneb ära tööõnnetuse ja loetleb meeskonnatööna lähtuvalt seadustes sätestatust töötaja õigusi ja kohustusi seoses tööõnnetusega</a:t>
            </a:r>
          </a:p>
          <a:p>
            <a:pPr lvl="0"/>
            <a:r>
              <a:rPr lang="et-EE" sz="1700" dirty="0"/>
              <a:t>kirjeldab meeskonnatööna tulekahju ennetamise võimalusi ja kirjeldab iseseisvalt enda tegevust tulekahju puhkemisel töökeskkonnas</a:t>
            </a:r>
          </a:p>
          <a:p>
            <a:pPr lvl="0"/>
            <a:r>
              <a:rPr lang="et-EE" sz="1700" dirty="0"/>
              <a:t>leiab iseseisvalt töötervishoiu ja tööohutusealast informatsiooni erinevatest allikatest juhtumi </a:t>
            </a:r>
            <a:r>
              <a:rPr lang="et-EE" sz="1700" dirty="0" smtClean="0"/>
              <a:t>näitel</a:t>
            </a:r>
          </a:p>
          <a:p>
            <a:pPr marL="0" lvl="0" indent="0">
              <a:buNone/>
            </a:pPr>
            <a:r>
              <a:rPr lang="et-EE" sz="1700" b="1" dirty="0" smtClean="0">
                <a:solidFill>
                  <a:srgbClr val="FF0000"/>
                </a:solidFill>
              </a:rPr>
              <a:t>Moodul </a:t>
            </a:r>
            <a:r>
              <a:rPr lang="et-EE" sz="1700" b="1" dirty="0" err="1" smtClean="0">
                <a:solidFill>
                  <a:srgbClr val="FF0000"/>
                </a:solidFill>
              </a:rPr>
              <a:t>Spaateenused</a:t>
            </a:r>
            <a:endParaRPr lang="et-EE" sz="17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t-EE" sz="1800" dirty="0"/>
              <a:t>tunneb </a:t>
            </a:r>
            <a:r>
              <a:rPr lang="et-EE" sz="1800" dirty="0" err="1"/>
              <a:t>spaateenustega</a:t>
            </a:r>
            <a:r>
              <a:rPr lang="et-EE" sz="1800" dirty="0"/>
              <a:t> seotud ohuallikaid ja esmaseid esmaabi võtteid ning kutsub abivajajale </a:t>
            </a:r>
            <a:r>
              <a:rPr lang="et-EE" sz="1800" dirty="0" smtClean="0"/>
              <a:t>abi</a:t>
            </a:r>
            <a:endParaRPr lang="et-EE" sz="17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t-EE" sz="1700" b="1" dirty="0" smtClean="0">
                <a:solidFill>
                  <a:srgbClr val="00B0F0"/>
                </a:solidFill>
              </a:rPr>
              <a:t>Lõimitud loodusained (füüsika, keemia, bioloogia)</a:t>
            </a:r>
            <a:endParaRPr lang="et-EE" sz="17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t-EE" b="1" dirty="0" smtClean="0">
                <a:solidFill>
                  <a:schemeClr val="tx1"/>
                </a:solidFill>
              </a:rPr>
              <a:t>Hinnatakse I kursusel </a:t>
            </a:r>
            <a:r>
              <a:rPr lang="et-EE" sz="2400" b="1" dirty="0"/>
              <a:t>(</a:t>
            </a:r>
            <a:r>
              <a:rPr lang="et-EE" sz="2400" b="1" dirty="0" smtClean="0"/>
              <a:t>majutusettevõtte (praktikaettevõtte) </a:t>
            </a:r>
            <a:r>
              <a:rPr lang="et-EE" sz="2400" b="1" dirty="0"/>
              <a:t>töökeskkonna analüüs</a:t>
            </a:r>
            <a:r>
              <a:rPr lang="et-EE" sz="2400" b="1" dirty="0" smtClean="0"/>
              <a:t>) </a:t>
            </a:r>
            <a:endParaRPr lang="et-EE" sz="2400" b="1" dirty="0"/>
          </a:p>
          <a:p>
            <a:pPr marL="0" indent="0">
              <a:buNone/>
            </a:pPr>
            <a:endParaRPr lang="et-E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5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 õpiväljundi hindamine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I variant (hinnatakse järgmiseid mooduleid)</a:t>
            </a:r>
          </a:p>
          <a:p>
            <a:pPr marL="342900" indent="-342900"/>
            <a:r>
              <a:rPr lang="et-EE" dirty="0" smtClean="0"/>
              <a:t>Karjääriplaneerimine ja ettevõtluse alused - Suhtlemine</a:t>
            </a:r>
            <a:endParaRPr lang="et-EE" dirty="0"/>
          </a:p>
          <a:p>
            <a:pPr marL="342900" indent="-342900"/>
            <a:r>
              <a:rPr lang="et-EE" dirty="0" smtClean="0"/>
              <a:t>Toitlustamine</a:t>
            </a:r>
          </a:p>
          <a:p>
            <a:pPr marL="342900" indent="-342900"/>
            <a:r>
              <a:rPr lang="et-EE" dirty="0" smtClean="0"/>
              <a:t>Toitlustusteenindus </a:t>
            </a:r>
          </a:p>
          <a:p>
            <a:pPr marL="342900" indent="-342900"/>
            <a:r>
              <a:rPr lang="et-EE" dirty="0" smtClean="0"/>
              <a:t>Sündmus- ja konverentsikorraldus</a:t>
            </a:r>
          </a:p>
          <a:p>
            <a:pPr marL="342900" indent="-342900"/>
            <a:r>
              <a:rPr lang="et-EE" dirty="0" smtClean="0"/>
              <a:t>Valikaine  peokorraldus</a:t>
            </a:r>
          </a:p>
          <a:p>
            <a:pPr marL="342900" indent="-342900"/>
            <a:r>
              <a:rPr lang="et-EE" dirty="0" smtClean="0"/>
              <a:t>Klienditeenindus</a:t>
            </a:r>
          </a:p>
          <a:p>
            <a:pPr marL="342900" indent="-342900"/>
            <a:r>
              <a:rPr lang="et-EE" dirty="0" smtClean="0"/>
              <a:t>Erialane võõrkeel</a:t>
            </a:r>
          </a:p>
          <a:p>
            <a:pPr marL="342900" indent="-342900"/>
            <a:r>
              <a:rPr lang="et-EE" dirty="0" smtClean="0"/>
              <a:t>Valikained – soome keel, vene keel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b="1" dirty="0" smtClean="0"/>
              <a:t>Hindamine koos III kursusel  (praktiline töö – peolaud)</a:t>
            </a:r>
          </a:p>
          <a:p>
            <a:endParaRPr lang="et-EE" dirty="0"/>
          </a:p>
        </p:txBody>
      </p:sp>
      <p:sp>
        <p:nvSpPr>
          <p:cNvPr id="4" name="Sisu kohatäide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II variant</a:t>
            </a:r>
          </a:p>
          <a:p>
            <a:pPr marL="342900" indent="-342900"/>
            <a:r>
              <a:rPr lang="et-EE" dirty="0" smtClean="0"/>
              <a:t>Karjääriplaneerimine ja ettevõtluse alused - Suhtlemine</a:t>
            </a:r>
          </a:p>
          <a:p>
            <a:pPr marL="342900" indent="-342900"/>
            <a:r>
              <a:rPr lang="et-EE" dirty="0" smtClean="0"/>
              <a:t>Klienditeenindus</a:t>
            </a:r>
          </a:p>
          <a:p>
            <a:pPr marL="342900" indent="-342900"/>
            <a:r>
              <a:rPr lang="et-EE" dirty="0" smtClean="0"/>
              <a:t>Vastuvõtutöö</a:t>
            </a:r>
          </a:p>
          <a:p>
            <a:pPr marL="342900" indent="-342900"/>
            <a:r>
              <a:rPr lang="et-EE" dirty="0" smtClean="0"/>
              <a:t>Erialane võõrkeel </a:t>
            </a:r>
          </a:p>
          <a:p>
            <a:pPr marL="342900" indent="-342900"/>
            <a:r>
              <a:rPr lang="et-EE" dirty="0" smtClean="0"/>
              <a:t>Valikained – soome keel, vene keel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Hindamine koos III kursusel</a:t>
            </a:r>
          </a:p>
          <a:p>
            <a:pPr marL="0" indent="0">
              <a:buNone/>
            </a:pPr>
            <a:r>
              <a:rPr lang="et-EE" b="1" dirty="0" smtClean="0"/>
              <a:t>(suhtlemissituatsioonid  majutusettevõttes)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9962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Karjääriplaneerimise ja ettevõtluste aluste mooduli hinde kujunemine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t-EE" dirty="0" smtClean="0"/>
              <a:t>Mitteeristav hindamine</a:t>
            </a:r>
          </a:p>
          <a:p>
            <a:r>
              <a:rPr lang="et-EE" dirty="0" smtClean="0"/>
              <a:t>Elektrooniline õpimapp, milles on </a:t>
            </a:r>
            <a:r>
              <a:rPr lang="et-EE" dirty="0" err="1" smtClean="0"/>
              <a:t>lävendi</a:t>
            </a:r>
            <a:r>
              <a:rPr lang="et-EE" dirty="0" smtClean="0"/>
              <a:t> tasemel järgmised tööd: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Eneseanalüüs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Karjääriplaan 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Eelarve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Majutusettevõtte töökeskkonna analüüs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Äriplaan</a:t>
            </a:r>
          </a:p>
          <a:p>
            <a:pPr marL="342900" indent="-342900"/>
            <a:r>
              <a:rPr lang="et-EE" dirty="0" smtClean="0"/>
              <a:t>Praktiline tegevus: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- osalemine  näidistööintervjuul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- osalemine peolaua ettevalmistamisel ja teenindamisel ja/või töötamine </a:t>
            </a:r>
            <a:r>
              <a:rPr lang="et-EE" dirty="0" smtClean="0"/>
              <a:t>hotelli vastuvõtus (</a:t>
            </a:r>
            <a:r>
              <a:rPr lang="et-EE" smtClean="0"/>
              <a:t>probleemsituatsioonide lahendamine)</a:t>
            </a:r>
            <a:endParaRPr lang="et-EE" dirty="0" smtClean="0"/>
          </a:p>
          <a:p>
            <a:pPr marL="342900" indent="-342900">
              <a:buFontTx/>
              <a:buChar char="-"/>
            </a:pPr>
            <a:endParaRPr lang="et-EE" dirty="0" smtClean="0"/>
          </a:p>
          <a:p>
            <a:pPr marL="342900" indent="-342900">
              <a:buFontTx/>
              <a:buChar char="-"/>
            </a:pPr>
            <a:endParaRPr lang="et-EE" dirty="0" smtClean="0"/>
          </a:p>
          <a:p>
            <a:pPr marL="342900" indent="-342900">
              <a:buFontTx/>
              <a:buChar char="-"/>
            </a:pPr>
            <a:endParaRPr lang="et-EE" dirty="0" smtClean="0"/>
          </a:p>
          <a:p>
            <a:pPr marL="342900" indent="-342900">
              <a:buFontTx/>
              <a:buChar char="-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032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536104"/>
          </a:xfrm>
        </p:spPr>
        <p:txBody>
          <a:bodyPr>
            <a:noAutofit/>
          </a:bodyPr>
          <a:lstStyle/>
          <a:p>
            <a:r>
              <a:rPr lang="et-EE" sz="2400" dirty="0" smtClean="0"/>
              <a:t>Majutusteeninduse õppekava moodulid, jaotus õppeaastate lõikes õppetundides</a:t>
            </a:r>
            <a:endParaRPr lang="et-EE" sz="2400" dirty="0"/>
          </a:p>
        </p:txBody>
      </p:sp>
      <p:graphicFrame>
        <p:nvGraphicFramePr>
          <p:cNvPr id="8" name="Sisu kohatäide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4652005"/>
              </p:ext>
            </p:extLst>
          </p:nvPr>
        </p:nvGraphicFramePr>
        <p:xfrm>
          <a:off x="251521" y="764704"/>
          <a:ext cx="842493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3"/>
                <a:gridCol w="792088"/>
                <a:gridCol w="936104"/>
                <a:gridCol w="936104"/>
                <a:gridCol w="864096"/>
              </a:tblGrid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Moodulid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I õa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II õa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III õa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Kokku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Majutamise</a:t>
                      </a:r>
                      <a:r>
                        <a:rPr lang="fi-FI" sz="1600" dirty="0" smtClean="0"/>
                        <a:t> ja </a:t>
                      </a:r>
                      <a:r>
                        <a:rPr lang="fi-FI" sz="1600" dirty="0" err="1" smtClean="0"/>
                        <a:t>toitlustamise</a:t>
                      </a:r>
                      <a:r>
                        <a:rPr lang="fi-FI" sz="1600" dirty="0" smtClean="0"/>
                        <a:t> </a:t>
                      </a:r>
                      <a:r>
                        <a:rPr lang="fi-FI" sz="1600" dirty="0" err="1" smtClean="0"/>
                        <a:t>valdkonna</a:t>
                      </a:r>
                      <a:r>
                        <a:rPr lang="fi-FI" sz="1600" dirty="0" smtClean="0"/>
                        <a:t> </a:t>
                      </a:r>
                      <a:r>
                        <a:rPr lang="fi-FI" sz="1600" dirty="0" err="1" smtClean="0"/>
                        <a:t>alused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Karjääriplaneerimine ja ettevõtluse alused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156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Turismimajanduse alused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130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Majapidamistööd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234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234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Toitlustamine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156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130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Vastuvõtutöö alused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260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312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err="1" smtClean="0"/>
                        <a:t>Spaateenindus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104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208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Erialane võõrkeel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234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Erialane inglise keel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130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Huviväärsused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Klienditeeninduse alused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104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Müügitöö alane inglise keel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104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182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Koosoleku ja sündmusteenindus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156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Ettevõtluse alustamine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52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78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130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Praktika – numbritubade hooldus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Praktika - toitlustamine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</a:tr>
              <a:tr h="332037"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Praktika</a:t>
                      </a:r>
                      <a:r>
                        <a:rPr lang="et-EE" sz="1600" baseline="0" dirty="0" smtClean="0"/>
                        <a:t> – vastuvõtu-, </a:t>
                      </a:r>
                      <a:r>
                        <a:rPr lang="et-EE" sz="1600" baseline="0" dirty="0" err="1" smtClean="0"/>
                        <a:t>spaa-</a:t>
                      </a:r>
                      <a:r>
                        <a:rPr lang="et-EE" sz="1600" baseline="0" dirty="0" smtClean="0"/>
                        <a:t> ja koosolekuteenindus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1600" dirty="0" smtClean="0"/>
                        <a:t>286</a:t>
                      </a:r>
                      <a:endParaRPr lang="et-E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5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896144"/>
          </a:xfrm>
        </p:spPr>
        <p:txBody>
          <a:bodyPr>
            <a:normAutofit fontScale="90000"/>
          </a:bodyPr>
          <a:lstStyle/>
          <a:p>
            <a:r>
              <a:rPr lang="et-EE" sz="2800" dirty="0" smtClean="0"/>
              <a:t>Üldõpingute  moodulite jaotus õppeaastate lõikes õppetundides</a:t>
            </a:r>
            <a:endParaRPr lang="et-EE" sz="2800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10764311"/>
              </p:ext>
            </p:extLst>
          </p:nvPr>
        </p:nvGraphicFramePr>
        <p:xfrm>
          <a:off x="274638" y="1298575"/>
          <a:ext cx="85947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474"/>
                <a:gridCol w="792088"/>
                <a:gridCol w="792088"/>
                <a:gridCol w="864096"/>
                <a:gridCol w="840979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 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Keel ja kirjandus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156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Matemaatika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130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Loodusained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130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Sotsiaalained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182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Võõrkeel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65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117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Kunstiained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39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3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680120"/>
          </a:xfrm>
        </p:spPr>
        <p:txBody>
          <a:bodyPr>
            <a:normAutofit/>
          </a:bodyPr>
          <a:lstStyle/>
          <a:p>
            <a:r>
              <a:rPr lang="et-EE" sz="3200" dirty="0" smtClean="0"/>
              <a:t>Hetkel väljamõeldud valikmoodulid</a:t>
            </a:r>
            <a:endParaRPr lang="et-EE" sz="3200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27428"/>
              </p:ext>
            </p:extLst>
          </p:nvPr>
        </p:nvGraphicFramePr>
        <p:xfrm>
          <a:off x="274638" y="1298575"/>
          <a:ext cx="859472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3506"/>
                <a:gridCol w="648072"/>
                <a:gridCol w="648072"/>
                <a:gridCol w="720080"/>
                <a:gridCol w="984995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Moodulid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Kokku 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vene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104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Kutsealane soome keel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156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Arvutiõpetus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52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Kultuurilugu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78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Karjääriplaneerimise ja ettevõtluste aluste moodulist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Maht: 6 EKAP  ehk 156 õppetundi</a:t>
            </a:r>
          </a:p>
          <a:p>
            <a:r>
              <a:rPr lang="et-EE" dirty="0" smtClean="0"/>
              <a:t>Eesmärk: </a:t>
            </a:r>
            <a:r>
              <a:rPr lang="et-EE" dirty="0"/>
              <a:t>õpetusega taotletakse, et õppija tuleb toime oma karjääri planeerimisega kaasaegses majandus-, ettevõtlus- ja töökeskkonnas lähtudes elukestva õppe </a:t>
            </a:r>
            <a:r>
              <a:rPr lang="et-EE" dirty="0" smtClean="0"/>
              <a:t>põhimõtetest</a:t>
            </a:r>
          </a:p>
          <a:p>
            <a:r>
              <a:rPr lang="et-EE" dirty="0" smtClean="0"/>
              <a:t>Õpiväljundeid 5</a:t>
            </a:r>
          </a:p>
          <a:p>
            <a:r>
              <a:rPr lang="et-EE" dirty="0" smtClean="0"/>
              <a:t>Mooduli hindamine - mitteeristav</a:t>
            </a:r>
          </a:p>
          <a:p>
            <a:r>
              <a:rPr lang="et-EE" dirty="0" smtClean="0"/>
              <a:t>Jaguneb </a:t>
            </a:r>
            <a:r>
              <a:rPr lang="et-EE" b="1" dirty="0" smtClean="0"/>
              <a:t>tinglikult</a:t>
            </a:r>
            <a:r>
              <a:rPr lang="et-EE" dirty="0" smtClean="0"/>
              <a:t> järgmisteks teemadeks: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Karjäär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Majandus ja ettevõtlus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Töökeskkond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Tööõigus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Asjaajamine </a:t>
            </a:r>
          </a:p>
          <a:p>
            <a:pPr marL="342900" indent="-342900">
              <a:buFontTx/>
              <a:buChar char="-"/>
            </a:pPr>
            <a:r>
              <a:rPr lang="et-EE" dirty="0" smtClean="0"/>
              <a:t>Suhtlemine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276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Mooduli jagunemine õppeaastate lõikes</a:t>
            </a:r>
            <a:endParaRPr lang="et-EE" dirty="0"/>
          </a:p>
        </p:txBody>
      </p:sp>
      <p:graphicFrame>
        <p:nvGraphicFramePr>
          <p:cNvPr id="6" name="Sisu kohatäide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7285286"/>
              </p:ext>
            </p:extLst>
          </p:nvPr>
        </p:nvGraphicFramePr>
        <p:xfrm>
          <a:off x="274638" y="1298575"/>
          <a:ext cx="8594725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945"/>
                <a:gridCol w="1718945"/>
                <a:gridCol w="1718945"/>
                <a:gridCol w="1718945"/>
                <a:gridCol w="1718945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Õpiväljund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Teema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 õppeaasta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 õppeaasta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III õppeaasta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Karjääri planeerimine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 õppetundi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Karjääri planeerimine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30 õppetundi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2 ja 3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Majanduse ja ettevõtluse alused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34 õppetundi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Töökeskkond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 õppetundi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Tööõigus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20 õppetundi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4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err="1" smtClean="0"/>
                        <a:t>Asjajamine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 õppetundi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5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Suhtlemine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16 õppetundi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14 õppetundi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9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Moodulisse integreeritud üldõpingud ja võtmepädevused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t-EE" dirty="0" smtClean="0"/>
              <a:t>I õpiväljund  - Emakeel ja kirjandus, võõrkeeled, arvutiõpetus, sotsiaalained (inimeseõpetus), kultuurilugu, </a:t>
            </a:r>
          </a:p>
          <a:p>
            <a:endParaRPr lang="et-EE" dirty="0"/>
          </a:p>
          <a:p>
            <a:r>
              <a:rPr lang="et-EE" dirty="0" smtClean="0"/>
              <a:t>II õpiväljund – arvutiõpetus, matemaatika, emakeel ja kirjandus</a:t>
            </a:r>
          </a:p>
          <a:p>
            <a:endParaRPr lang="et-EE" dirty="0"/>
          </a:p>
          <a:p>
            <a:r>
              <a:rPr lang="et-EE" dirty="0" smtClean="0"/>
              <a:t>III õpiväljund – sotsiaalained (ajalugu)</a:t>
            </a:r>
          </a:p>
          <a:p>
            <a:endParaRPr lang="et-EE" dirty="0"/>
          </a:p>
          <a:p>
            <a:r>
              <a:rPr lang="et-EE" dirty="0" smtClean="0"/>
              <a:t>IV õpiväljund – matemaatika, loodusained (keemia, füüsika, bioloogia)</a:t>
            </a:r>
          </a:p>
          <a:p>
            <a:endParaRPr lang="et-EE" dirty="0"/>
          </a:p>
          <a:p>
            <a:r>
              <a:rPr lang="et-EE" dirty="0" smtClean="0"/>
              <a:t>V õpiväljund – keel ja kirjandus, kutsealane vene keel, kutsealane inglise keel, kutsealane soome keel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633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 õpiväljundi hindamine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t-EE" b="1" dirty="0">
                <a:solidFill>
                  <a:srgbClr val="FF0000"/>
                </a:solidFill>
              </a:rPr>
              <a:t>Õppija mõistab oma vastutust teadlike otsuste langetamisel elukestvas karjääriplaneerimise protsessis  </a:t>
            </a:r>
            <a:endParaRPr lang="et-EE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t-EE" sz="1600" dirty="0" smtClean="0"/>
              <a:t>Hindamiskriteeriumid:</a:t>
            </a:r>
          </a:p>
          <a:p>
            <a:pPr lvl="0"/>
            <a:r>
              <a:rPr lang="et-EE" sz="1600" dirty="0"/>
              <a:t>analüüsib juhendamisel enda isiksust ja kirjeldab enda tugevusi ja nõrkusi </a:t>
            </a:r>
          </a:p>
          <a:p>
            <a:pPr lvl="0"/>
            <a:r>
              <a:rPr lang="et-EE" sz="1600" dirty="0"/>
              <a:t>seostab kutse, eriala ja ametialase ettevalmistuse nõudeid tööturul rakendamise võimalustega </a:t>
            </a:r>
          </a:p>
          <a:p>
            <a:pPr lvl="0"/>
            <a:r>
              <a:rPr lang="et-EE" sz="1600" dirty="0"/>
              <a:t>leiab iseseisvalt informatsiooni sh elektrooniliselt tööturu, erialade ja õppimisvõimaluste kohta </a:t>
            </a:r>
          </a:p>
          <a:p>
            <a:pPr lvl="0"/>
            <a:r>
              <a:rPr lang="et-EE" sz="1600" dirty="0"/>
              <a:t>leiab iseseisvalt informatsiooni sh elektrooniliselt praktika- ja töökohtade </a:t>
            </a:r>
            <a:r>
              <a:rPr lang="et-EE" sz="1600" dirty="0" smtClean="0"/>
              <a:t>kohta</a:t>
            </a:r>
          </a:p>
          <a:p>
            <a:pPr marL="0" lvl="0" indent="0">
              <a:buNone/>
            </a:pPr>
            <a:r>
              <a:rPr lang="et-EE" b="1" dirty="0" smtClean="0">
                <a:solidFill>
                  <a:srgbClr val="0070C0"/>
                </a:solidFill>
              </a:rPr>
              <a:t>Üldõpingud – sotsiaalained (inimeseõpetus)</a:t>
            </a:r>
            <a:endParaRPr lang="et-EE" b="1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t-EE" b="1" dirty="0" smtClean="0">
                <a:solidFill>
                  <a:srgbClr val="FF0000"/>
                </a:solidFill>
              </a:rPr>
              <a:t>Õppija omab </a:t>
            </a:r>
            <a:r>
              <a:rPr lang="et-EE" b="1" dirty="0">
                <a:solidFill>
                  <a:srgbClr val="FF0000"/>
                </a:solidFill>
              </a:rPr>
              <a:t>adekvaatset enesehinnangut ning teadmisi, oskusi ja hoiakuid, mis toetavad  tervikliku ja terviseteadliku inimese </a:t>
            </a:r>
            <a:r>
              <a:rPr lang="et-EE" b="1" dirty="0" smtClean="0">
                <a:solidFill>
                  <a:srgbClr val="FF0000"/>
                </a:solidFill>
              </a:rPr>
              <a:t>kujunemist</a:t>
            </a:r>
          </a:p>
          <a:p>
            <a:pPr marL="285750" indent="-285750"/>
            <a:r>
              <a:rPr lang="et-EE" sz="1700" dirty="0"/>
              <a:t>a</a:t>
            </a:r>
            <a:r>
              <a:rPr lang="et-EE" sz="1700" dirty="0" smtClean="0"/>
              <a:t>nalüüsib </a:t>
            </a:r>
            <a:r>
              <a:rPr lang="et-EE" sz="1700" dirty="0"/>
              <a:t>juhendamisel enda isiksust ja kirjeldab enda tugevusi ja nõrkusi, lähtudes erinevatest rollidest ja kohustusest ühiskonnas </a:t>
            </a:r>
          </a:p>
          <a:p>
            <a:pPr marL="0" lvl="0" indent="0">
              <a:buNone/>
            </a:pPr>
            <a:endParaRPr lang="et-EE" dirty="0" smtClean="0"/>
          </a:p>
          <a:p>
            <a:pPr marL="0" lvl="0" indent="0">
              <a:buNone/>
            </a:pPr>
            <a:r>
              <a:rPr lang="et-EE" b="1" dirty="0" smtClean="0"/>
              <a:t>Hinnatakse koos: (eneseanalüüs) I kursusel</a:t>
            </a:r>
            <a:endParaRPr lang="et-EE" b="1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480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quarter" idx="13"/>
          </p:nvPr>
        </p:nvSpPr>
        <p:spPr>
          <a:xfrm>
            <a:off x="274320" y="188640"/>
            <a:ext cx="8595360" cy="604756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t-EE" sz="2000" b="1" dirty="0" smtClean="0">
                <a:solidFill>
                  <a:srgbClr val="FF0000"/>
                </a:solidFill>
              </a:rPr>
              <a:t>I õpiväljundi hindamiskriteeriumid:</a:t>
            </a:r>
          </a:p>
          <a:p>
            <a:pPr lvl="0"/>
            <a:r>
              <a:rPr lang="et-EE" sz="1600" dirty="0" smtClean="0"/>
              <a:t>koostab </a:t>
            </a:r>
            <a:r>
              <a:rPr lang="et-EE" sz="1600" dirty="0"/>
              <a:t>juhendi alusel elektroonilisi kandideerimisdokumente lähtudes dokumentide vormistamise heast tavast: CV, motivatsioonikiri, sooviavaldus</a:t>
            </a:r>
          </a:p>
          <a:p>
            <a:pPr lvl="0"/>
            <a:r>
              <a:rPr lang="et-EE" sz="1600" dirty="0"/>
              <a:t>valmistab juhendi alusel ette ja osaleb näidistööintervjuul </a:t>
            </a:r>
          </a:p>
          <a:p>
            <a:r>
              <a:rPr lang="et-EE" sz="1600" dirty="0" smtClean="0"/>
              <a:t>koostab </a:t>
            </a:r>
            <a:r>
              <a:rPr lang="et-EE" sz="1600" dirty="0"/>
              <a:t>juhendamisel endale sh elektrooniliselt lühi- ja pikaajalise karjääriplaani </a:t>
            </a:r>
            <a:endParaRPr lang="et-EE" sz="1600" dirty="0" smtClean="0"/>
          </a:p>
          <a:p>
            <a:endParaRPr lang="et-EE" sz="1600" dirty="0"/>
          </a:p>
          <a:p>
            <a:pPr marL="0" indent="0">
              <a:buNone/>
            </a:pPr>
            <a:r>
              <a:rPr lang="et-EE" sz="2000" b="1" dirty="0" smtClean="0">
                <a:solidFill>
                  <a:srgbClr val="0070C0"/>
                </a:solidFill>
              </a:rPr>
              <a:t>Üldõpingud/võtmepädevused –  inglise keel, arvutiõpetus, emakeel ja kirjandus</a:t>
            </a:r>
          </a:p>
          <a:p>
            <a:pPr marL="0" indent="0">
              <a:buNone/>
            </a:pPr>
            <a:endParaRPr lang="et-EE" sz="2000" b="1" dirty="0" smtClean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et-EE" sz="2000" dirty="0" smtClean="0"/>
              <a:t>Õpiväljund: On </a:t>
            </a:r>
            <a:r>
              <a:rPr lang="et-EE" sz="2000" dirty="0"/>
              <a:t>teadlik edasiõppimise ja tööturul kandideerimise rahvusvahelistest võimalustest; koostab tööleasumiseks vajalikud võõrkeelsed </a:t>
            </a:r>
            <a:r>
              <a:rPr lang="et-EE" sz="2000" dirty="0" smtClean="0"/>
              <a:t>taotlusdokumendid</a:t>
            </a:r>
          </a:p>
          <a:p>
            <a:pPr marL="0" lvl="0" indent="0">
              <a:buNone/>
            </a:pPr>
            <a:r>
              <a:rPr lang="et-EE" sz="2000" b="1" dirty="0" smtClean="0">
                <a:solidFill>
                  <a:srgbClr val="FF0000"/>
                </a:solidFill>
              </a:rPr>
              <a:t>Erialase inglise keele hindamiskriteeriumid</a:t>
            </a:r>
            <a:endParaRPr lang="et-EE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t-EE" sz="2000" b="1" dirty="0" smtClean="0">
              <a:solidFill>
                <a:srgbClr val="FF0000"/>
              </a:solidFill>
            </a:endParaRPr>
          </a:p>
          <a:p>
            <a:pPr lvl="0"/>
            <a:r>
              <a:rPr lang="et-EE" sz="1600" dirty="0"/>
              <a:t>Tutvustab õpitavas võõrkeeles oma eriala hetkeseisu tööturul ja edasiõppimise võimalusi</a:t>
            </a:r>
          </a:p>
          <a:p>
            <a:pPr lvl="0"/>
            <a:r>
              <a:rPr lang="et-EE" sz="1600" dirty="0"/>
              <a:t>Koostab võõrkeeles töökohale/praktikakohale kandideerimise avalduse, CV/Europassi, arvestab sihtmaa eripäraga</a:t>
            </a:r>
          </a:p>
          <a:p>
            <a:r>
              <a:rPr lang="et-EE" sz="1600" dirty="0"/>
              <a:t>Sooritab </a:t>
            </a:r>
            <a:r>
              <a:rPr lang="et-EE" sz="1600" dirty="0" smtClean="0"/>
              <a:t>näidistööintervjuu</a:t>
            </a:r>
          </a:p>
          <a:p>
            <a:endParaRPr lang="et-EE" sz="1600" dirty="0"/>
          </a:p>
          <a:p>
            <a:pPr marL="0" indent="0">
              <a:buNone/>
            </a:pPr>
            <a:r>
              <a:rPr lang="et-EE" sz="2000" b="1" dirty="0" smtClean="0">
                <a:solidFill>
                  <a:srgbClr val="0070C0"/>
                </a:solidFill>
              </a:rPr>
              <a:t>Valikõpingud – soome keel, vene keel, kultuurilugu, ajalugu</a:t>
            </a:r>
          </a:p>
          <a:p>
            <a:pPr marL="0" indent="0">
              <a:buNone/>
            </a:pPr>
            <a:endParaRPr lang="et-EE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t-EE" sz="2000" b="1" dirty="0" smtClean="0">
                <a:solidFill>
                  <a:schemeClr val="tx1"/>
                </a:solidFill>
              </a:rPr>
              <a:t>Hinnatakse koos: (karjääriplaan ja näidistööintervjuu)  III kursusel</a:t>
            </a:r>
          </a:p>
          <a:p>
            <a:pPr marL="0" indent="0">
              <a:buNone/>
            </a:pPr>
            <a:endParaRPr lang="et-EE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6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280</TotalTime>
  <Words>1071</Words>
  <Application>Microsoft Office PowerPoint</Application>
  <PresentationFormat>Ekraaniseanss (4:3)</PresentationFormat>
  <Paragraphs>293</Paragraphs>
  <Slides>15</Slides>
  <Notes>2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15</vt:i4>
      </vt:variant>
    </vt:vector>
  </HeadingPairs>
  <TitlesOfParts>
    <vt:vector size="16" baseType="lpstr">
      <vt:lpstr>Soho</vt:lpstr>
      <vt:lpstr>Karjääri planeerimine ja ettevõtluse alused Majutusteeninduse õppekavas  (tööversioon)</vt:lpstr>
      <vt:lpstr>Majutusteeninduse õppekava moodulid, jaotus õppeaastate lõikes õppetundides</vt:lpstr>
      <vt:lpstr>Üldõpingute  moodulite jaotus õppeaastate lõikes õppetundides</vt:lpstr>
      <vt:lpstr>Hetkel väljamõeldud valikmoodulid</vt:lpstr>
      <vt:lpstr>Karjääriplaneerimise ja ettevõtluste aluste moodulist</vt:lpstr>
      <vt:lpstr>Mooduli jagunemine õppeaastate lõikes</vt:lpstr>
      <vt:lpstr>Moodulisse integreeritud üldõpingud ja võtmepädevused</vt:lpstr>
      <vt:lpstr>I õpiväljundi hindamine</vt:lpstr>
      <vt:lpstr>PowerPointi esitlus</vt:lpstr>
      <vt:lpstr>II õpiväljundi hindamine</vt:lpstr>
      <vt:lpstr>III õpiväljundi hindamine</vt:lpstr>
      <vt:lpstr>IV õpiväljundi hindamine</vt:lpstr>
      <vt:lpstr>IV õpiväljund</vt:lpstr>
      <vt:lpstr>V õpiväljundi hindamine</vt:lpstr>
      <vt:lpstr>Karjääriplaneerimise ja ettevõtluste aluste mooduli hinde kujunemine</vt:lpstr>
    </vt:vector>
  </TitlesOfParts>
  <Company>Pärnumaa Kutsehariduskeskus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Karjääri planeerimine ja ettevõtluse alused</dc:title>
  <dc:creator>endla.kuura</dc:creator>
  <cp:lastModifiedBy>endla.kuura</cp:lastModifiedBy>
  <cp:revision>37</cp:revision>
  <dcterms:created xsi:type="dcterms:W3CDTF">2013-11-05T05:53:31Z</dcterms:created>
  <dcterms:modified xsi:type="dcterms:W3CDTF">2013-11-14T08:35:02Z</dcterms:modified>
</cp:coreProperties>
</file>