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3" r:id="rId8"/>
    <p:sldId id="265" r:id="rId9"/>
    <p:sldId id="262" r:id="rId10"/>
    <p:sldId id="264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eskmine laa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Laadita, tabeliruudustik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Klõpsake juhtslaidi alamtiitli laadi redigeerimiseks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8CAE-8BC8-41DC-BECC-8DA440DFCF85}" type="datetimeFigureOut">
              <a:rPr lang="et-EE" smtClean="0"/>
              <a:pPr/>
              <a:t>14.03.2012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C8CA-A72A-4AFD-8C81-B56627BF18DF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8CAE-8BC8-41DC-BECC-8DA440DFCF85}" type="datetimeFigureOut">
              <a:rPr lang="et-EE" smtClean="0"/>
              <a:pPr/>
              <a:t>14.03.2012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C8CA-A72A-4AFD-8C81-B56627BF18DF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8CAE-8BC8-41DC-BECC-8DA440DFCF85}" type="datetimeFigureOut">
              <a:rPr lang="et-EE" smtClean="0"/>
              <a:pPr/>
              <a:t>14.03.2012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C8CA-A72A-4AFD-8C81-B56627BF18DF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8CAE-8BC8-41DC-BECC-8DA440DFCF85}" type="datetimeFigureOut">
              <a:rPr lang="et-EE" smtClean="0"/>
              <a:pPr/>
              <a:t>14.03.2012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C8CA-A72A-4AFD-8C81-B56627BF18DF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8CAE-8BC8-41DC-BECC-8DA440DFCF85}" type="datetimeFigureOut">
              <a:rPr lang="et-EE" smtClean="0"/>
              <a:pPr/>
              <a:t>14.03.2012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C8CA-A72A-4AFD-8C81-B56627BF18DF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8CAE-8BC8-41DC-BECC-8DA440DFCF85}" type="datetimeFigureOut">
              <a:rPr lang="et-EE" smtClean="0"/>
              <a:pPr/>
              <a:t>14.03.2012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C8CA-A72A-4AFD-8C81-B56627BF18DF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8CAE-8BC8-41DC-BECC-8DA440DFCF85}" type="datetimeFigureOut">
              <a:rPr lang="et-EE" smtClean="0"/>
              <a:pPr/>
              <a:t>14.03.2012</a:t>
            </a:fld>
            <a:endParaRPr lang="et-EE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C8CA-A72A-4AFD-8C81-B56627BF18DF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ti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8CAE-8BC8-41DC-BECC-8DA440DFCF85}" type="datetimeFigureOut">
              <a:rPr lang="et-EE" smtClean="0"/>
              <a:pPr/>
              <a:t>14.03.2012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C8CA-A72A-4AFD-8C81-B56627BF18DF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8CAE-8BC8-41DC-BECC-8DA440DFCF85}" type="datetimeFigureOut">
              <a:rPr lang="et-EE" smtClean="0"/>
              <a:pPr/>
              <a:t>14.03.2012</a:t>
            </a:fld>
            <a:endParaRPr lang="et-EE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C8CA-A72A-4AFD-8C81-B56627BF18DF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8CAE-8BC8-41DC-BECC-8DA440DFCF85}" type="datetimeFigureOut">
              <a:rPr lang="et-EE" smtClean="0"/>
              <a:pPr/>
              <a:t>14.03.2012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C8CA-A72A-4AFD-8C81-B56627BF18DF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8CAE-8BC8-41DC-BECC-8DA440DFCF85}" type="datetimeFigureOut">
              <a:rPr lang="et-EE" smtClean="0"/>
              <a:pPr/>
              <a:t>14.03.2012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C8CA-A72A-4AFD-8C81-B56627BF18DF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38CAE-8BC8-41DC-BECC-8DA440DFCF85}" type="datetimeFigureOut">
              <a:rPr lang="et-EE" smtClean="0"/>
              <a:pPr/>
              <a:t>14.03.2012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0C8CA-A72A-4AFD-8C81-B56627BF18DF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utsekoda.ee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kk.edu.ee/10552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hrl.e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Majutamise- ja toitlustamise valdkonna õppekavad  Pärnumaa  Kutsehariduskeskuses</a:t>
            </a:r>
            <a:endParaRPr lang="et-EE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dirty="0" smtClean="0"/>
              <a:t>Endla </a:t>
            </a:r>
            <a:r>
              <a:rPr lang="et-EE" dirty="0" err="1" smtClean="0"/>
              <a:t>Kuura</a:t>
            </a:r>
            <a:endParaRPr lang="et-EE" dirty="0" smtClean="0"/>
          </a:p>
          <a:p>
            <a:r>
              <a:rPr lang="et-EE" dirty="0" smtClean="0"/>
              <a:t>Pärnumaa Kutsehariduskeskuse teenindusõppeosakonna juhataja asetäitja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isu kohatäide 3"/>
          <p:cNvGraphicFramePr>
            <a:graphicFrameLocks noGrp="1"/>
          </p:cNvGraphicFramePr>
          <p:nvPr>
            <p:ph idx="1"/>
          </p:nvPr>
        </p:nvGraphicFramePr>
        <p:xfrm>
          <a:off x="457200" y="260350"/>
          <a:ext cx="8229600" cy="595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8816"/>
                <a:gridCol w="792088"/>
                <a:gridCol w="792088"/>
                <a:gridCol w="792088"/>
                <a:gridCol w="792088"/>
                <a:gridCol w="802432"/>
              </a:tblGrid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Põhiõpingute moodulid ja teemad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I õa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II õa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III õa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IV õa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Kokku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>
                          <a:solidFill>
                            <a:srgbClr val="FF0000"/>
                          </a:solidFill>
                        </a:rPr>
                        <a:t>Toitlustamine 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t-EE" dirty="0" smtClean="0"/>
                        <a:t>Toiduvalmistamine (teooria)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t-EE" dirty="0" smtClean="0"/>
                        <a:t> toitumisõpetus I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t-EE" dirty="0" smtClean="0"/>
                        <a:t> toiduainete õpetus I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t-EE" dirty="0" smtClean="0"/>
                        <a:t> toitlustusettevõtete korraldamise ja töö planeerimise alused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120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120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>
                          <a:solidFill>
                            <a:srgbClr val="FF0000"/>
                          </a:solidFill>
                        </a:rPr>
                        <a:t>Toiduvalmistamine suurköögis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t-EE" baseline="0" dirty="0" smtClean="0"/>
                        <a:t> Toiduvalmistamine suurköögis (teooria)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t-EE" baseline="0" dirty="0" smtClean="0"/>
                        <a:t> Praktiline töö õppeköögis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t-EE" baseline="0" dirty="0" smtClean="0"/>
                        <a:t> Toiduvalmistamine suurköögis (praktiline)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t-EE" baseline="0" dirty="0" smtClean="0"/>
                        <a:t> Toiduainete õpetus II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t-EE" baseline="0" dirty="0" smtClean="0"/>
                        <a:t> Toitumisõpetus II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180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140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320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>
                          <a:solidFill>
                            <a:srgbClr val="FF0000"/>
                          </a:solidFill>
                        </a:rPr>
                        <a:t>Töökorraldus suurköögis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t-EE" dirty="0" smtClean="0"/>
                        <a:t>  Kalkulatsiooni alused suurköögis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t-EE" dirty="0" smtClean="0"/>
                        <a:t> Puhastustööd suurköögis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t-EE" dirty="0" smtClean="0"/>
                        <a:t> Suurköögi seadmete õpetus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t-EE" dirty="0" smtClean="0"/>
                        <a:t> Menüü koostamise alused suurköögis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t-EE" dirty="0" smtClean="0"/>
                        <a:t> Töökorraldus suurköögis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160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200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>
                          <a:solidFill>
                            <a:srgbClr val="FF0000"/>
                          </a:solidFill>
                        </a:rPr>
                        <a:t>Koka praktiline töö suurköögis</a:t>
                      </a:r>
                      <a:endParaRPr lang="et-E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160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160</a:t>
                      </a:r>
                      <a:endParaRPr lang="et-EE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179512" y="476670"/>
          <a:ext cx="8712967" cy="7149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0643"/>
                <a:gridCol w="926284"/>
                <a:gridCol w="926284"/>
                <a:gridCol w="926284"/>
                <a:gridCol w="926284"/>
                <a:gridCol w="857188"/>
              </a:tblGrid>
              <a:tr h="392945">
                <a:tc>
                  <a:txBody>
                    <a:bodyPr/>
                    <a:lstStyle/>
                    <a:p>
                      <a:r>
                        <a:rPr lang="et-EE" dirty="0" smtClean="0"/>
                        <a:t>Põhiõpingute moodulid ja teemad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I</a:t>
                      </a:r>
                      <a:r>
                        <a:rPr lang="et-EE" baseline="0" dirty="0" smtClean="0"/>
                        <a:t> õa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II õa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III õa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IV õa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kokku</a:t>
                      </a:r>
                      <a:endParaRPr lang="et-EE" dirty="0"/>
                    </a:p>
                  </a:txBody>
                  <a:tcPr/>
                </a:tc>
              </a:tr>
              <a:tr h="812391">
                <a:tc>
                  <a:txBody>
                    <a:bodyPr/>
                    <a:lstStyle/>
                    <a:p>
                      <a:r>
                        <a:rPr lang="et-EE" dirty="0" smtClean="0">
                          <a:solidFill>
                            <a:srgbClr val="FF0000"/>
                          </a:solidFill>
                        </a:rPr>
                        <a:t>Suurköögi toitlustusteenindus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t-EE" dirty="0" smtClean="0"/>
                        <a:t> Teeninduspraktika õppekeskkonnas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t-EE" dirty="0" smtClean="0"/>
                        <a:t> Teenindus ja müügitöö toitlustuses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80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120</a:t>
                      </a:r>
                      <a:endParaRPr lang="et-EE" dirty="0"/>
                    </a:p>
                  </a:txBody>
                  <a:tcPr/>
                </a:tc>
              </a:tr>
              <a:tr h="1545586">
                <a:tc>
                  <a:txBody>
                    <a:bodyPr/>
                    <a:lstStyle/>
                    <a:p>
                      <a:r>
                        <a:rPr lang="et-EE" dirty="0" smtClean="0">
                          <a:solidFill>
                            <a:srgbClr val="FF0000"/>
                          </a:solidFill>
                        </a:rPr>
                        <a:t>Toiduvalmistamine restoraniköögis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t-EE" dirty="0" smtClean="0"/>
                        <a:t>Toiduvalmistamine restoraniköögis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t-EE" dirty="0" smtClean="0"/>
                        <a:t> Praktiline töö õppeköögis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t-EE" dirty="0" smtClean="0"/>
                        <a:t> Praktiline töö suurköögis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t-EE" dirty="0" smtClean="0"/>
                        <a:t> kutsealane eesti keel II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t-EE" dirty="0" smtClean="0"/>
                        <a:t> Kutsealane</a:t>
                      </a:r>
                      <a:r>
                        <a:rPr lang="et-EE" baseline="0" dirty="0" smtClean="0"/>
                        <a:t> keemia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260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140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400</a:t>
                      </a:r>
                      <a:endParaRPr lang="et-EE" dirty="0"/>
                    </a:p>
                  </a:txBody>
                  <a:tcPr/>
                </a:tc>
              </a:tr>
              <a:tr h="2274695">
                <a:tc>
                  <a:txBody>
                    <a:bodyPr/>
                    <a:lstStyle/>
                    <a:p>
                      <a:r>
                        <a:rPr lang="et-EE" dirty="0" smtClean="0">
                          <a:solidFill>
                            <a:srgbClr val="FF0000"/>
                          </a:solidFill>
                        </a:rPr>
                        <a:t>Töökorraldus restoraniköögis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t-EE" dirty="0" smtClean="0"/>
                        <a:t>Töökorraldus restoraniköögis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t-EE" dirty="0" smtClean="0"/>
                        <a:t> Menüü</a:t>
                      </a:r>
                      <a:r>
                        <a:rPr lang="et-EE" baseline="0" dirty="0" smtClean="0"/>
                        <a:t> koostamise alused restoraniköögis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t-EE" baseline="0" dirty="0" smtClean="0"/>
                        <a:t> Kutsealane matemaatika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t-EE" baseline="0" dirty="0" smtClean="0"/>
                        <a:t> Arvutikasutamine toitlustusettevõtete tootmisprotsessis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t-EE" baseline="0" dirty="0" smtClean="0"/>
                        <a:t> Kalkulatsioon restoraniköögis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t-EE" dirty="0" smtClean="0"/>
                        <a:t> Restorani köögiseadmete õpetus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140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200</a:t>
                      </a:r>
                      <a:endParaRPr lang="et-EE" dirty="0"/>
                    </a:p>
                  </a:txBody>
                  <a:tcPr/>
                </a:tc>
              </a:tr>
              <a:tr h="348276">
                <a:tc>
                  <a:txBody>
                    <a:bodyPr/>
                    <a:lstStyle/>
                    <a:p>
                      <a:r>
                        <a:rPr lang="et-EE" dirty="0" smtClean="0">
                          <a:solidFill>
                            <a:srgbClr val="FF0000"/>
                          </a:solidFill>
                        </a:rPr>
                        <a:t>Koka praktiline töö restoraniköögis</a:t>
                      </a:r>
                      <a:endParaRPr lang="et-E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200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200</a:t>
                      </a:r>
                      <a:endParaRPr lang="et-EE" dirty="0"/>
                    </a:p>
                  </a:txBody>
                  <a:tcPr/>
                </a:tc>
              </a:tr>
              <a:tr h="392945">
                <a:tc>
                  <a:txBody>
                    <a:bodyPr/>
                    <a:lstStyle/>
                    <a:p>
                      <a:r>
                        <a:rPr lang="et-EE" dirty="0" smtClean="0">
                          <a:solidFill>
                            <a:srgbClr val="FF0000"/>
                          </a:solidFill>
                        </a:rPr>
                        <a:t>Restorani toitlustusteenindus</a:t>
                      </a:r>
                      <a:endParaRPr lang="et-E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120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200</a:t>
                      </a:r>
                      <a:endParaRPr lang="et-EE" dirty="0"/>
                    </a:p>
                  </a:txBody>
                  <a:tcPr/>
                </a:tc>
              </a:tr>
              <a:tr h="392945"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</a:tr>
              <a:tr h="392945"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251518" y="476672"/>
          <a:ext cx="8640963" cy="2269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9406"/>
                <a:gridCol w="856312"/>
                <a:gridCol w="856312"/>
                <a:gridCol w="856312"/>
                <a:gridCol w="856312"/>
                <a:gridCol w="856309"/>
              </a:tblGrid>
              <a:tr h="677616">
                <a:tc>
                  <a:txBody>
                    <a:bodyPr/>
                    <a:lstStyle/>
                    <a:p>
                      <a:r>
                        <a:rPr lang="et-EE" dirty="0" smtClean="0"/>
                        <a:t>Praktikad õppeaastate</a:t>
                      </a:r>
                      <a:r>
                        <a:rPr lang="et-EE" baseline="0" dirty="0" smtClean="0"/>
                        <a:t> lõikes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I õa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II õa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III õa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IV õa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Kokku</a:t>
                      </a:r>
                      <a:endParaRPr lang="et-EE" dirty="0"/>
                    </a:p>
                  </a:txBody>
                  <a:tcPr/>
                </a:tc>
              </a:tr>
              <a:tr h="677616">
                <a:tc>
                  <a:txBody>
                    <a:bodyPr/>
                    <a:lstStyle/>
                    <a:p>
                      <a:r>
                        <a:rPr lang="et-EE" dirty="0" smtClean="0">
                          <a:solidFill>
                            <a:srgbClr val="FF0000"/>
                          </a:solidFill>
                        </a:rPr>
                        <a:t>Suurköögi praktika </a:t>
                      </a:r>
                      <a:r>
                        <a:rPr lang="et-EE" dirty="0" smtClean="0"/>
                        <a:t>(toimub</a:t>
                      </a:r>
                      <a:r>
                        <a:rPr lang="et-EE" baseline="0" dirty="0" smtClean="0"/>
                        <a:t> PKHK suurköögis, toitlustatakse kogu kooli õpilasi, töötajaid ja külalisi)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160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120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100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380</a:t>
                      </a:r>
                      <a:endParaRPr lang="et-EE" dirty="0"/>
                    </a:p>
                  </a:txBody>
                  <a:tcPr/>
                </a:tc>
              </a:tr>
              <a:tr h="677616">
                <a:tc>
                  <a:txBody>
                    <a:bodyPr/>
                    <a:lstStyle/>
                    <a:p>
                      <a:r>
                        <a:rPr lang="et-EE" dirty="0" smtClean="0">
                          <a:solidFill>
                            <a:srgbClr val="FF0000"/>
                          </a:solidFill>
                        </a:rPr>
                        <a:t>Ettevõtte praktika</a:t>
                      </a:r>
                      <a:endParaRPr lang="et-E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120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200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200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100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620</a:t>
                      </a:r>
                      <a:endParaRPr lang="et-EE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Valikõpingud 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>
                <a:solidFill>
                  <a:srgbClr val="FF0000"/>
                </a:solidFill>
              </a:rPr>
              <a:t>Valikõpingute</a:t>
            </a:r>
            <a:r>
              <a:rPr lang="et-EE" dirty="0" smtClean="0"/>
              <a:t> moodulid koostab kool</a:t>
            </a:r>
          </a:p>
          <a:p>
            <a:r>
              <a:rPr lang="et-EE" dirty="0" smtClean="0"/>
              <a:t>Valikõpingute moodulid koostatakse nii, et nende läbimine toetaks põhiõpinguid, laiendaks õppijate silmaringi, annaks õpingutele lisandväärtuse</a:t>
            </a:r>
          </a:p>
          <a:p>
            <a:r>
              <a:rPr lang="et-EE" dirty="0" smtClean="0"/>
              <a:t>Valikõpingute moodulid valib õpperühm, nii võivad erinevatel õppegruppidel olla õppekavas erinevad valikõpingud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t-EE" sz="2000" dirty="0" smtClean="0"/>
              <a:t>Koka õppekava valikõpingute moodulid</a:t>
            </a:r>
            <a:endParaRPr lang="et-EE" sz="2000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395536" y="980727"/>
          <a:ext cx="8352928" cy="5474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2608"/>
                <a:gridCol w="2880320"/>
              </a:tblGrid>
              <a:tr h="402861">
                <a:tc>
                  <a:txBody>
                    <a:bodyPr/>
                    <a:lstStyle/>
                    <a:p>
                      <a:r>
                        <a:rPr lang="et-EE" dirty="0" smtClean="0"/>
                        <a:t>Mooduli nimetus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Mooduli maht õppetundides</a:t>
                      </a:r>
                      <a:endParaRPr lang="et-EE" dirty="0"/>
                    </a:p>
                  </a:txBody>
                  <a:tcPr/>
                </a:tc>
              </a:tr>
              <a:tr h="402861">
                <a:tc>
                  <a:txBody>
                    <a:bodyPr/>
                    <a:lstStyle/>
                    <a:p>
                      <a:r>
                        <a:rPr lang="et-EE" dirty="0" smtClean="0"/>
                        <a:t>Kassatöö 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40</a:t>
                      </a:r>
                      <a:endParaRPr lang="et-EE" dirty="0"/>
                    </a:p>
                  </a:txBody>
                  <a:tcPr/>
                </a:tc>
              </a:tr>
              <a:tr h="402861">
                <a:tc>
                  <a:txBody>
                    <a:bodyPr/>
                    <a:lstStyle/>
                    <a:p>
                      <a:r>
                        <a:rPr lang="et-EE" dirty="0" smtClean="0"/>
                        <a:t>Joogiõpetus sh veiniõpetus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40</a:t>
                      </a:r>
                      <a:endParaRPr lang="et-EE" dirty="0"/>
                    </a:p>
                  </a:txBody>
                  <a:tcPr/>
                </a:tc>
              </a:tr>
              <a:tr h="402861">
                <a:tc>
                  <a:txBody>
                    <a:bodyPr/>
                    <a:lstStyle/>
                    <a:p>
                      <a:r>
                        <a:rPr lang="et-EE" dirty="0" smtClean="0"/>
                        <a:t>Grillimine ja </a:t>
                      </a:r>
                      <a:r>
                        <a:rPr lang="et-EE" dirty="0" err="1" smtClean="0"/>
                        <a:t>barbeque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40</a:t>
                      </a:r>
                      <a:endParaRPr lang="et-EE" dirty="0"/>
                    </a:p>
                  </a:txBody>
                  <a:tcPr/>
                </a:tc>
              </a:tr>
              <a:tr h="402861">
                <a:tc>
                  <a:txBody>
                    <a:bodyPr/>
                    <a:lstStyle/>
                    <a:p>
                      <a:r>
                        <a:rPr lang="et-EE" dirty="0" smtClean="0"/>
                        <a:t>Pagari- ja kondiitritööd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120</a:t>
                      </a:r>
                      <a:endParaRPr lang="et-EE" dirty="0"/>
                    </a:p>
                  </a:txBody>
                  <a:tcPr/>
                </a:tc>
              </a:tr>
              <a:tr h="402861">
                <a:tc>
                  <a:txBody>
                    <a:bodyPr/>
                    <a:lstStyle/>
                    <a:p>
                      <a:r>
                        <a:rPr lang="et-EE" dirty="0" smtClean="0"/>
                        <a:t>Etikett, värvusõpetus ja kompositsioon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40</a:t>
                      </a:r>
                      <a:endParaRPr lang="et-EE" dirty="0"/>
                    </a:p>
                  </a:txBody>
                  <a:tcPr/>
                </a:tc>
              </a:tr>
              <a:tr h="402861">
                <a:tc>
                  <a:txBody>
                    <a:bodyPr/>
                    <a:lstStyle/>
                    <a:p>
                      <a:r>
                        <a:rPr lang="et-EE" dirty="0" smtClean="0"/>
                        <a:t>A </a:t>
                      </a:r>
                      <a:r>
                        <a:rPr lang="et-EE" dirty="0" err="1" smtClean="0"/>
                        <a:t>la</a:t>
                      </a:r>
                      <a:r>
                        <a:rPr lang="et-EE" dirty="0" smtClean="0"/>
                        <a:t> carte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40</a:t>
                      </a:r>
                      <a:endParaRPr lang="et-EE" dirty="0"/>
                    </a:p>
                  </a:txBody>
                  <a:tcPr/>
                </a:tc>
              </a:tr>
              <a:tr h="402861">
                <a:tc>
                  <a:txBody>
                    <a:bodyPr/>
                    <a:lstStyle/>
                    <a:p>
                      <a:r>
                        <a:rPr lang="et-EE" dirty="0" smtClean="0"/>
                        <a:t>Kutsealane soome keel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40</a:t>
                      </a:r>
                      <a:endParaRPr lang="et-EE" dirty="0"/>
                    </a:p>
                  </a:txBody>
                  <a:tcPr/>
                </a:tc>
              </a:tr>
              <a:tr h="402861">
                <a:tc>
                  <a:txBody>
                    <a:bodyPr/>
                    <a:lstStyle/>
                    <a:p>
                      <a:r>
                        <a:rPr lang="et-EE" dirty="0" smtClean="0"/>
                        <a:t>Kutsealane prantsuse keel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40</a:t>
                      </a:r>
                      <a:endParaRPr lang="et-EE" dirty="0"/>
                    </a:p>
                  </a:txBody>
                  <a:tcPr/>
                </a:tc>
              </a:tr>
              <a:tr h="402861">
                <a:tc>
                  <a:txBody>
                    <a:bodyPr/>
                    <a:lstStyle/>
                    <a:p>
                      <a:r>
                        <a:rPr lang="et-EE" dirty="0" smtClean="0"/>
                        <a:t>Kutsealane inglise keel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40</a:t>
                      </a:r>
                      <a:endParaRPr lang="et-EE" dirty="0"/>
                    </a:p>
                  </a:txBody>
                  <a:tcPr/>
                </a:tc>
              </a:tr>
              <a:tr h="402861">
                <a:tc>
                  <a:txBody>
                    <a:bodyPr/>
                    <a:lstStyle/>
                    <a:p>
                      <a:r>
                        <a:rPr lang="et-EE" dirty="0" err="1" smtClean="0"/>
                        <a:t>Catering</a:t>
                      </a:r>
                      <a:r>
                        <a:rPr lang="et-EE" dirty="0" smtClean="0"/>
                        <a:t> teenindus 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40</a:t>
                      </a:r>
                      <a:endParaRPr lang="et-EE" dirty="0"/>
                    </a:p>
                  </a:txBody>
                  <a:tcPr/>
                </a:tc>
              </a:tr>
              <a:tr h="402861">
                <a:tc>
                  <a:txBody>
                    <a:bodyPr/>
                    <a:lstStyle/>
                    <a:p>
                      <a:r>
                        <a:rPr lang="et-EE" dirty="0" err="1" smtClean="0"/>
                        <a:t>Fruktodisain</a:t>
                      </a:r>
                      <a:r>
                        <a:rPr lang="et-EE" dirty="0" smtClean="0"/>
                        <a:t> 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40</a:t>
                      </a:r>
                      <a:endParaRPr lang="et-EE" dirty="0"/>
                    </a:p>
                  </a:txBody>
                  <a:tcPr/>
                </a:tc>
              </a:tr>
              <a:tr h="402861">
                <a:tc>
                  <a:txBody>
                    <a:bodyPr/>
                    <a:lstStyle/>
                    <a:p>
                      <a:r>
                        <a:rPr lang="et-EE" dirty="0" smtClean="0"/>
                        <a:t>Rahvusköögid 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 40</a:t>
                      </a:r>
                      <a:endParaRPr lang="et-EE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t-EE" sz="1800" dirty="0" smtClean="0"/>
              <a:t>Kelneri õppekava põhiõpingute ja praktika moodulid</a:t>
            </a:r>
            <a:endParaRPr lang="et-EE" sz="1800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611560" y="1397000"/>
          <a:ext cx="7560840" cy="4464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0980"/>
                <a:gridCol w="2139860"/>
              </a:tblGrid>
              <a:tr h="440297">
                <a:tc>
                  <a:txBody>
                    <a:bodyPr/>
                    <a:lstStyle/>
                    <a:p>
                      <a:r>
                        <a:rPr lang="et-EE" dirty="0" smtClean="0"/>
                        <a:t>Moodulite ja</a:t>
                      </a:r>
                      <a:r>
                        <a:rPr lang="et-EE" baseline="0" dirty="0" smtClean="0"/>
                        <a:t> teemade nimetused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Maht õppetundides</a:t>
                      </a:r>
                      <a:endParaRPr lang="et-EE" dirty="0"/>
                    </a:p>
                  </a:txBody>
                  <a:tcPr/>
                </a:tc>
              </a:tr>
              <a:tr h="2062762">
                <a:tc>
                  <a:txBody>
                    <a:bodyPr/>
                    <a:lstStyle/>
                    <a:p>
                      <a:r>
                        <a:rPr lang="et-EE" dirty="0" smtClean="0">
                          <a:solidFill>
                            <a:srgbClr val="FF0000"/>
                          </a:solidFill>
                        </a:rPr>
                        <a:t>Toitlustusteenindus ja müügitöö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t-EE" dirty="0" smtClean="0"/>
                        <a:t>Toitlustusteenindus 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t-EE" dirty="0" smtClean="0"/>
                        <a:t> Seadmed ja töövahendid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t-EE" dirty="0" smtClean="0"/>
                        <a:t> Müügitöö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t-EE" dirty="0" smtClean="0"/>
                        <a:t> Teeninduspraktika õppekeskkonnas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dirty="0" smtClean="0"/>
                        <a:t>Valikainena baaritöö sh</a:t>
                      </a:r>
                      <a:r>
                        <a:rPr lang="et-EE" baseline="0" dirty="0" smtClean="0"/>
                        <a:t> </a:t>
                      </a:r>
                      <a:r>
                        <a:rPr lang="et-EE" baseline="0" dirty="0" err="1" smtClean="0"/>
                        <a:t>barista</a:t>
                      </a:r>
                      <a:r>
                        <a:rPr lang="et-EE" baseline="0" dirty="0" smtClean="0"/>
                        <a:t> töö</a:t>
                      </a:r>
                      <a:endParaRPr lang="et-EE" dirty="0" smtClean="0"/>
                    </a:p>
                    <a:p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120</a:t>
                      </a:r>
                    </a:p>
                    <a:p>
                      <a:endParaRPr lang="et-EE" dirty="0" smtClean="0"/>
                    </a:p>
                    <a:p>
                      <a:endParaRPr lang="et-EE" dirty="0" smtClean="0"/>
                    </a:p>
                    <a:p>
                      <a:endParaRPr lang="et-EE" dirty="0" smtClean="0"/>
                    </a:p>
                    <a:p>
                      <a:endParaRPr lang="et-EE" dirty="0" smtClean="0"/>
                    </a:p>
                    <a:p>
                      <a:r>
                        <a:rPr lang="et-EE" dirty="0" smtClean="0"/>
                        <a:t>40</a:t>
                      </a:r>
                      <a:endParaRPr lang="et-EE" dirty="0"/>
                    </a:p>
                  </a:txBody>
                  <a:tcPr/>
                </a:tc>
              </a:tr>
              <a:tr h="440297">
                <a:tc>
                  <a:txBody>
                    <a:bodyPr/>
                    <a:lstStyle/>
                    <a:p>
                      <a:r>
                        <a:rPr lang="et-EE" dirty="0" smtClean="0">
                          <a:solidFill>
                            <a:srgbClr val="FF0000"/>
                          </a:solidFill>
                        </a:rPr>
                        <a:t>Joogiõpetus sh veiniõpetus</a:t>
                      </a:r>
                      <a:endParaRPr lang="et-E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40</a:t>
                      </a:r>
                      <a:endParaRPr lang="et-EE" dirty="0"/>
                    </a:p>
                  </a:txBody>
                  <a:tcPr/>
                </a:tc>
              </a:tr>
              <a:tr h="440297">
                <a:tc>
                  <a:txBody>
                    <a:bodyPr/>
                    <a:lstStyle/>
                    <a:p>
                      <a:r>
                        <a:rPr lang="et-EE" dirty="0" smtClean="0">
                          <a:solidFill>
                            <a:srgbClr val="FF0000"/>
                          </a:solidFill>
                        </a:rPr>
                        <a:t>Kutsealane soome keel</a:t>
                      </a:r>
                      <a:endParaRPr lang="et-E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40</a:t>
                      </a:r>
                      <a:endParaRPr lang="et-EE" dirty="0"/>
                    </a:p>
                  </a:txBody>
                  <a:tcPr/>
                </a:tc>
              </a:tr>
              <a:tr h="440297">
                <a:tc>
                  <a:txBody>
                    <a:bodyPr/>
                    <a:lstStyle/>
                    <a:p>
                      <a:r>
                        <a:rPr lang="et-EE" dirty="0" smtClean="0">
                          <a:solidFill>
                            <a:srgbClr val="FF0000"/>
                          </a:solidFill>
                        </a:rPr>
                        <a:t>Kutsealane inglise keel</a:t>
                      </a:r>
                      <a:endParaRPr lang="et-E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40</a:t>
                      </a:r>
                      <a:endParaRPr lang="et-EE" dirty="0"/>
                    </a:p>
                  </a:txBody>
                  <a:tcPr/>
                </a:tc>
              </a:tr>
              <a:tr h="440297">
                <a:tc>
                  <a:txBody>
                    <a:bodyPr/>
                    <a:lstStyle/>
                    <a:p>
                      <a:r>
                        <a:rPr lang="et-EE" dirty="0" smtClean="0">
                          <a:solidFill>
                            <a:srgbClr val="FF0000"/>
                          </a:solidFill>
                        </a:rPr>
                        <a:t>Kelneripraktika ettevõttes</a:t>
                      </a:r>
                    </a:p>
                    <a:p>
                      <a:endParaRPr lang="et-EE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200</a:t>
                      </a:r>
                      <a:endParaRPr lang="et-EE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et-EE" sz="2000" dirty="0" smtClean="0"/>
              <a:t>Majutusteeninduse ja hotelliteeninduse õppekavade põhiõpingud</a:t>
            </a:r>
            <a:endParaRPr lang="et-EE" sz="2000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84541153"/>
              </p:ext>
            </p:extLst>
          </p:nvPr>
        </p:nvGraphicFramePr>
        <p:xfrm>
          <a:off x="467544" y="836710"/>
          <a:ext cx="8136905" cy="5349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6544"/>
                <a:gridCol w="720080"/>
                <a:gridCol w="792088"/>
                <a:gridCol w="864096"/>
                <a:gridCol w="864097"/>
              </a:tblGrid>
              <a:tr h="502855">
                <a:tc>
                  <a:txBody>
                    <a:bodyPr/>
                    <a:lstStyle/>
                    <a:p>
                      <a:r>
                        <a:rPr lang="et-EE" dirty="0" smtClean="0"/>
                        <a:t>Moodulite ja teemade nimetused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I õa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II õa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III õa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Kokku</a:t>
                      </a:r>
                      <a:endParaRPr lang="et-EE" dirty="0"/>
                    </a:p>
                  </a:txBody>
                  <a:tcPr/>
                </a:tc>
              </a:tr>
              <a:tr h="502855">
                <a:tc>
                  <a:txBody>
                    <a:bodyPr/>
                    <a:lstStyle/>
                    <a:p>
                      <a:r>
                        <a:rPr lang="et-EE" dirty="0" smtClean="0">
                          <a:solidFill>
                            <a:srgbClr val="FF0000"/>
                          </a:solidFill>
                        </a:rPr>
                        <a:t>Hotellimajanduse alused</a:t>
                      </a:r>
                      <a:endParaRPr lang="et-E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40</a:t>
                      </a:r>
                      <a:endParaRPr lang="et-EE" dirty="0"/>
                    </a:p>
                  </a:txBody>
                  <a:tcPr/>
                </a:tc>
              </a:tr>
              <a:tr h="502855">
                <a:tc>
                  <a:txBody>
                    <a:bodyPr/>
                    <a:lstStyle/>
                    <a:p>
                      <a:r>
                        <a:rPr lang="et-EE" dirty="0" smtClean="0">
                          <a:solidFill>
                            <a:srgbClr val="FF0000"/>
                          </a:solidFill>
                        </a:rPr>
                        <a:t>Töökorraldus majutusettevõtetes</a:t>
                      </a:r>
                      <a:endParaRPr lang="et-E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80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80</a:t>
                      </a:r>
                      <a:endParaRPr lang="et-EE" dirty="0"/>
                    </a:p>
                  </a:txBody>
                  <a:tcPr/>
                </a:tc>
              </a:tr>
              <a:tr h="502855">
                <a:tc>
                  <a:txBody>
                    <a:bodyPr/>
                    <a:lstStyle/>
                    <a:p>
                      <a:r>
                        <a:rPr lang="et-EE" dirty="0" smtClean="0">
                          <a:solidFill>
                            <a:srgbClr val="FF0000"/>
                          </a:solidFill>
                        </a:rPr>
                        <a:t>Majapidamisosakonna töö korraldus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t-EE" dirty="0" smtClean="0"/>
                        <a:t>Majapidamisosakonna töö korraldus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t-EE" dirty="0" smtClean="0"/>
                        <a:t>Hotelliruumide sh numbritubade hooldus ja teenindus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120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80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200</a:t>
                      </a:r>
                      <a:endParaRPr lang="et-EE" dirty="0"/>
                    </a:p>
                  </a:txBody>
                  <a:tcPr/>
                </a:tc>
              </a:tr>
              <a:tr h="502855">
                <a:tc>
                  <a:txBody>
                    <a:bodyPr/>
                    <a:lstStyle/>
                    <a:p>
                      <a:r>
                        <a:rPr lang="et-EE" dirty="0" smtClean="0">
                          <a:solidFill>
                            <a:srgbClr val="FF0000"/>
                          </a:solidFill>
                        </a:rPr>
                        <a:t>Toitlustamine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t-EE" dirty="0" smtClean="0"/>
                        <a:t>Toiduainete õpetus 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t-EE" dirty="0" smtClean="0"/>
                        <a:t>Toitumisõpetus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t-EE" dirty="0" smtClean="0"/>
                        <a:t>Toiduhügieen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t-EE" dirty="0" smtClean="0"/>
                        <a:t>Toiduvalmistamine (teooria ja praktiline)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t-EE" dirty="0" smtClean="0"/>
                        <a:t>Toitlustusettevõtte korraldamise ja töö planeerimise alused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120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120</a:t>
                      </a:r>
                      <a:endParaRPr lang="et-EE" dirty="0"/>
                    </a:p>
                  </a:txBody>
                  <a:tcPr/>
                </a:tc>
              </a:tr>
              <a:tr h="502855">
                <a:tc>
                  <a:txBody>
                    <a:bodyPr/>
                    <a:lstStyle/>
                    <a:p>
                      <a:r>
                        <a:rPr lang="et-EE" dirty="0" smtClean="0">
                          <a:solidFill>
                            <a:srgbClr val="FF0000"/>
                          </a:solidFill>
                        </a:rPr>
                        <a:t>Majutusettevõtte lisateenused </a:t>
                      </a:r>
                      <a:r>
                        <a:rPr lang="et-EE" dirty="0" smtClean="0"/>
                        <a:t>(konverentsiteenused)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40</a:t>
                      </a:r>
                      <a:endParaRPr lang="et-EE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55774409"/>
              </p:ext>
            </p:extLst>
          </p:nvPr>
        </p:nvGraphicFramePr>
        <p:xfrm>
          <a:off x="179512" y="-18593"/>
          <a:ext cx="8712966" cy="5236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7781"/>
                <a:gridCol w="833414"/>
                <a:gridCol w="833414"/>
                <a:gridCol w="909179"/>
                <a:gridCol w="909178"/>
              </a:tblGrid>
              <a:tr h="397115">
                <a:tc>
                  <a:txBody>
                    <a:bodyPr/>
                    <a:lstStyle/>
                    <a:p>
                      <a:r>
                        <a:rPr lang="et-EE" dirty="0" smtClean="0"/>
                        <a:t>Moodulite ja teemade nimetused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I õa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II õa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III õa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Kokku</a:t>
                      </a:r>
                      <a:endParaRPr lang="et-EE" dirty="0"/>
                    </a:p>
                  </a:txBody>
                  <a:tcPr/>
                </a:tc>
              </a:tr>
              <a:tr h="1849035">
                <a:tc>
                  <a:txBody>
                    <a:bodyPr/>
                    <a:lstStyle/>
                    <a:p>
                      <a:r>
                        <a:rPr lang="et-EE" dirty="0" smtClean="0">
                          <a:solidFill>
                            <a:srgbClr val="FF0000"/>
                          </a:solidFill>
                        </a:rPr>
                        <a:t>Toitlustusosakonna toimingud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t-EE" dirty="0" smtClean="0"/>
                        <a:t>toiduvalmistamine (teooria</a:t>
                      </a:r>
                      <a:r>
                        <a:rPr lang="et-EE" baseline="0" dirty="0" smtClean="0"/>
                        <a:t> ja praktiline)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t-EE" baseline="0" dirty="0" smtClean="0"/>
                        <a:t>Toitlustuse seadmete õpetus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t-EE" baseline="0" dirty="0" smtClean="0"/>
                        <a:t>Kalkuleerimise alused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t-EE" baseline="0" dirty="0" smtClean="0"/>
                        <a:t>Toitlustusosakonna töö korraldamise ja planeerimise alused</a:t>
                      </a:r>
                    </a:p>
                    <a:p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160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160</a:t>
                      </a:r>
                      <a:endParaRPr lang="et-EE" dirty="0"/>
                    </a:p>
                  </a:txBody>
                  <a:tcPr/>
                </a:tc>
              </a:tr>
              <a:tr h="840471">
                <a:tc>
                  <a:txBody>
                    <a:bodyPr/>
                    <a:lstStyle/>
                    <a:p>
                      <a:r>
                        <a:rPr lang="et-EE" dirty="0" smtClean="0">
                          <a:solidFill>
                            <a:srgbClr val="FF0000"/>
                          </a:solidFill>
                        </a:rPr>
                        <a:t>Toitlustusosakonna teenindustoimingud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t-EE" baseline="0" dirty="0" smtClean="0"/>
                        <a:t>Müügitöö toitlustuses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t-EE" baseline="0" dirty="0" smtClean="0"/>
                        <a:t>Teenindustöö toitlustuses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160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160</a:t>
                      </a:r>
                      <a:endParaRPr lang="et-EE" dirty="0"/>
                    </a:p>
                  </a:txBody>
                  <a:tcPr/>
                </a:tc>
              </a:tr>
              <a:tr h="355057">
                <a:tc>
                  <a:txBody>
                    <a:bodyPr/>
                    <a:lstStyle/>
                    <a:p>
                      <a:r>
                        <a:rPr lang="et-EE" dirty="0" smtClean="0">
                          <a:solidFill>
                            <a:srgbClr val="FF0000"/>
                          </a:solidFill>
                        </a:rPr>
                        <a:t>Vastuvõtutöö </a:t>
                      </a:r>
                      <a:endParaRPr lang="et-E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40</a:t>
                      </a:r>
                      <a:endParaRPr lang="et-EE" dirty="0"/>
                    </a:p>
                  </a:txBody>
                  <a:tcPr/>
                </a:tc>
              </a:tr>
              <a:tr h="397117">
                <a:tc>
                  <a:txBody>
                    <a:bodyPr/>
                    <a:lstStyle/>
                    <a:p>
                      <a:r>
                        <a:rPr lang="et-EE" dirty="0" smtClean="0">
                          <a:solidFill>
                            <a:srgbClr val="FF0000"/>
                          </a:solidFill>
                        </a:rPr>
                        <a:t>Erialane inglise keel</a:t>
                      </a:r>
                      <a:endParaRPr lang="et-E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80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80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160</a:t>
                      </a:r>
                      <a:endParaRPr lang="et-EE" dirty="0"/>
                    </a:p>
                  </a:txBody>
                  <a:tcPr/>
                </a:tc>
              </a:tr>
              <a:tr h="336188">
                <a:tc>
                  <a:txBody>
                    <a:bodyPr/>
                    <a:lstStyle/>
                    <a:p>
                      <a:r>
                        <a:rPr lang="et-EE" dirty="0" smtClean="0">
                          <a:solidFill>
                            <a:srgbClr val="FF0000"/>
                          </a:solidFill>
                        </a:rPr>
                        <a:t>Erialane vene keel</a:t>
                      </a:r>
                      <a:endParaRPr lang="et-E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120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120</a:t>
                      </a:r>
                      <a:endParaRPr lang="et-EE" dirty="0"/>
                    </a:p>
                  </a:txBody>
                  <a:tcPr/>
                </a:tc>
              </a:tr>
              <a:tr h="784778">
                <a:tc>
                  <a:txBody>
                    <a:bodyPr/>
                    <a:lstStyle/>
                    <a:p>
                      <a:r>
                        <a:rPr lang="et-EE" dirty="0" smtClean="0">
                          <a:solidFill>
                            <a:srgbClr val="FF0000"/>
                          </a:solidFill>
                        </a:rPr>
                        <a:t>Erialane soome keel</a:t>
                      </a:r>
                      <a:endParaRPr lang="et-E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120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120</a:t>
                      </a:r>
                      <a:endParaRPr lang="et-E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5536" y="5733256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/>
              <a:t>NB! Hotelliteeninduse õppekavas jagunevad põhiõpingute tunnid kahele õppeaastale!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xmlns="" val="417534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et-EE" sz="2000" dirty="0" smtClean="0"/>
              <a:t>Majutusteeninduse  praktikamoodulid</a:t>
            </a:r>
            <a:endParaRPr lang="et-EE" sz="2000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13863892"/>
              </p:ext>
            </p:extLst>
          </p:nvPr>
        </p:nvGraphicFramePr>
        <p:xfrm>
          <a:off x="323528" y="908721"/>
          <a:ext cx="8280920" cy="26505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6545"/>
                <a:gridCol w="864096"/>
                <a:gridCol w="864096"/>
                <a:gridCol w="864096"/>
                <a:gridCol w="792087"/>
              </a:tblGrid>
              <a:tr h="355888">
                <a:tc>
                  <a:txBody>
                    <a:bodyPr/>
                    <a:lstStyle/>
                    <a:p>
                      <a:r>
                        <a:rPr lang="et-EE" dirty="0" smtClean="0"/>
                        <a:t>Praktikamooduli nimetus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I õa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II õa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III õa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Kokku</a:t>
                      </a:r>
                      <a:endParaRPr lang="et-EE" dirty="0"/>
                    </a:p>
                  </a:txBody>
                  <a:tcPr/>
                </a:tc>
              </a:tr>
              <a:tr h="355890">
                <a:tc>
                  <a:txBody>
                    <a:bodyPr/>
                    <a:lstStyle/>
                    <a:p>
                      <a:r>
                        <a:rPr lang="et-EE" dirty="0" smtClean="0"/>
                        <a:t>Numbritubade hooldus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200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200</a:t>
                      </a:r>
                      <a:endParaRPr lang="et-EE" dirty="0"/>
                    </a:p>
                  </a:txBody>
                  <a:tcPr/>
                </a:tc>
              </a:tr>
              <a:tr h="355890">
                <a:tc>
                  <a:txBody>
                    <a:bodyPr/>
                    <a:lstStyle/>
                    <a:p>
                      <a:r>
                        <a:rPr lang="et-EE" dirty="0" smtClean="0"/>
                        <a:t>Hotelliruumide sh numbritubade hooldus ja teenindus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200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200</a:t>
                      </a:r>
                      <a:endParaRPr lang="et-EE" dirty="0"/>
                    </a:p>
                  </a:txBody>
                  <a:tcPr/>
                </a:tc>
              </a:tr>
              <a:tr h="355890">
                <a:tc>
                  <a:txBody>
                    <a:bodyPr/>
                    <a:lstStyle/>
                    <a:p>
                      <a:r>
                        <a:rPr lang="et-EE" dirty="0" smtClean="0"/>
                        <a:t>Toiduvalmistamine 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 200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200</a:t>
                      </a:r>
                      <a:endParaRPr lang="et-EE" dirty="0"/>
                    </a:p>
                  </a:txBody>
                  <a:tcPr/>
                </a:tc>
              </a:tr>
              <a:tr h="301286">
                <a:tc>
                  <a:txBody>
                    <a:bodyPr/>
                    <a:lstStyle/>
                    <a:p>
                      <a:r>
                        <a:rPr lang="et-EE" dirty="0" smtClean="0"/>
                        <a:t>Toitlustusteenindus 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200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200</a:t>
                      </a:r>
                      <a:endParaRPr lang="et-EE" dirty="0"/>
                    </a:p>
                  </a:txBody>
                  <a:tcPr/>
                </a:tc>
              </a:tr>
              <a:tr h="547463">
                <a:tc>
                  <a:txBody>
                    <a:bodyPr/>
                    <a:lstStyle/>
                    <a:p>
                      <a:r>
                        <a:rPr lang="et-EE" dirty="0" smtClean="0"/>
                        <a:t>Vastuvõtutöö 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200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200</a:t>
                      </a:r>
                      <a:endParaRPr lang="et-E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34974396"/>
              </p:ext>
            </p:extLst>
          </p:nvPr>
        </p:nvGraphicFramePr>
        <p:xfrm>
          <a:off x="395536" y="4552530"/>
          <a:ext cx="813690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6624"/>
                <a:gridCol w="864096"/>
                <a:gridCol w="792088"/>
                <a:gridCol w="864096"/>
              </a:tblGrid>
              <a:tr h="316836">
                <a:tc>
                  <a:txBody>
                    <a:bodyPr/>
                    <a:lstStyle/>
                    <a:p>
                      <a:r>
                        <a:rPr lang="et-EE" dirty="0" smtClean="0"/>
                        <a:t>Praktikamooduli nimetus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I õa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II õa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Kokku </a:t>
                      </a:r>
                      <a:endParaRPr lang="et-EE" dirty="0"/>
                    </a:p>
                  </a:txBody>
                  <a:tcPr/>
                </a:tc>
              </a:tr>
              <a:tr h="316836">
                <a:tc>
                  <a:txBody>
                    <a:bodyPr/>
                    <a:lstStyle/>
                    <a:p>
                      <a:r>
                        <a:rPr lang="et-EE" dirty="0" smtClean="0"/>
                        <a:t>Hotelliruumide sh numbritubade</a:t>
                      </a:r>
                      <a:r>
                        <a:rPr lang="et-EE" baseline="0" dirty="0" smtClean="0"/>
                        <a:t> hooldus ja teenindus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160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160</a:t>
                      </a:r>
                      <a:endParaRPr lang="et-EE" dirty="0"/>
                    </a:p>
                  </a:txBody>
                  <a:tcPr/>
                </a:tc>
              </a:tr>
              <a:tr h="316836">
                <a:tc>
                  <a:txBody>
                    <a:bodyPr/>
                    <a:lstStyle/>
                    <a:p>
                      <a:r>
                        <a:rPr lang="et-EE" dirty="0" smtClean="0"/>
                        <a:t>Toitlustusosakonna toimingud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220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220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440</a:t>
                      </a:r>
                      <a:endParaRPr lang="et-EE" dirty="0"/>
                    </a:p>
                  </a:txBody>
                  <a:tcPr/>
                </a:tc>
              </a:tr>
              <a:tr h="316836">
                <a:tc>
                  <a:txBody>
                    <a:bodyPr/>
                    <a:lstStyle/>
                    <a:p>
                      <a:r>
                        <a:rPr lang="et-EE" dirty="0" smtClean="0"/>
                        <a:t>Vastuvõtutöö 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240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240</a:t>
                      </a:r>
                      <a:endParaRPr lang="et-EE" dirty="0"/>
                    </a:p>
                  </a:txBody>
                  <a:tcPr/>
                </a:tc>
              </a:tr>
              <a:tr h="316836">
                <a:tc>
                  <a:txBody>
                    <a:bodyPr/>
                    <a:lstStyle/>
                    <a:p>
                      <a:r>
                        <a:rPr lang="et-EE" dirty="0" smtClean="0"/>
                        <a:t>Õppeekskursioonid 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mtClean="0"/>
                        <a:t>40</a:t>
                      </a:r>
                      <a:endParaRPr lang="et-E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3568" y="3861048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dirty="0" smtClean="0"/>
              <a:t>Hotelliteeninduse praktikamoodulid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xmlns="" val="26871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et-EE" sz="2000" dirty="0" smtClean="0"/>
              <a:t>Hotelliteeninduse ja majutusteeninduse valikõpingute moodulid</a:t>
            </a:r>
            <a:endParaRPr lang="et-EE" sz="2000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42771784"/>
              </p:ext>
            </p:extLst>
          </p:nvPr>
        </p:nvGraphicFramePr>
        <p:xfrm>
          <a:off x="323528" y="836706"/>
          <a:ext cx="8496944" cy="5752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4816"/>
                <a:gridCol w="1152128"/>
              </a:tblGrid>
              <a:tr h="410861">
                <a:tc>
                  <a:txBody>
                    <a:bodyPr/>
                    <a:lstStyle/>
                    <a:p>
                      <a:r>
                        <a:rPr lang="et-EE" dirty="0" smtClean="0"/>
                        <a:t>Moodulite</a:t>
                      </a:r>
                      <a:r>
                        <a:rPr lang="et-EE" baseline="0" dirty="0" smtClean="0"/>
                        <a:t> nimetused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Tunde </a:t>
                      </a:r>
                      <a:endParaRPr lang="et-EE" dirty="0"/>
                    </a:p>
                  </a:txBody>
                  <a:tcPr/>
                </a:tc>
              </a:tr>
              <a:tr h="410861">
                <a:tc>
                  <a:txBody>
                    <a:bodyPr/>
                    <a:lstStyle/>
                    <a:p>
                      <a:r>
                        <a:rPr lang="et-EE" dirty="0" smtClean="0"/>
                        <a:t>Ruumikujundus, värvusõpetus, lilleseade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40</a:t>
                      </a:r>
                      <a:endParaRPr lang="et-EE" dirty="0"/>
                    </a:p>
                  </a:txBody>
                  <a:tcPr/>
                </a:tc>
              </a:tr>
              <a:tr h="410861">
                <a:tc>
                  <a:txBody>
                    <a:bodyPr/>
                    <a:lstStyle/>
                    <a:p>
                      <a:r>
                        <a:rPr lang="et-EE" dirty="0" err="1" smtClean="0"/>
                        <a:t>Spaa</a:t>
                      </a:r>
                      <a:r>
                        <a:rPr lang="et-EE" dirty="0" smtClean="0"/>
                        <a:t> teenused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40</a:t>
                      </a:r>
                      <a:endParaRPr lang="et-EE" dirty="0"/>
                    </a:p>
                  </a:txBody>
                  <a:tcPr/>
                </a:tc>
              </a:tr>
              <a:tr h="410861">
                <a:tc>
                  <a:txBody>
                    <a:bodyPr/>
                    <a:lstStyle/>
                    <a:p>
                      <a:r>
                        <a:rPr lang="et-EE" dirty="0" smtClean="0"/>
                        <a:t>Joogiõpetus 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40</a:t>
                      </a:r>
                      <a:endParaRPr lang="et-EE" dirty="0"/>
                    </a:p>
                  </a:txBody>
                  <a:tcPr/>
                </a:tc>
              </a:tr>
              <a:tr h="410861">
                <a:tc>
                  <a:txBody>
                    <a:bodyPr/>
                    <a:lstStyle/>
                    <a:p>
                      <a:r>
                        <a:rPr lang="et-EE" dirty="0" smtClean="0"/>
                        <a:t>Protokoll ja etikett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40</a:t>
                      </a:r>
                      <a:endParaRPr lang="et-EE" dirty="0"/>
                    </a:p>
                  </a:txBody>
                  <a:tcPr/>
                </a:tc>
              </a:tr>
              <a:tr h="410861">
                <a:tc>
                  <a:txBody>
                    <a:bodyPr/>
                    <a:lstStyle/>
                    <a:p>
                      <a:r>
                        <a:rPr lang="et-EE" dirty="0" smtClean="0"/>
                        <a:t>Tekstiilide hooldus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40</a:t>
                      </a:r>
                      <a:endParaRPr lang="et-EE" dirty="0"/>
                    </a:p>
                  </a:txBody>
                  <a:tcPr/>
                </a:tc>
              </a:tr>
              <a:tr h="410861">
                <a:tc>
                  <a:txBody>
                    <a:bodyPr/>
                    <a:lstStyle/>
                    <a:p>
                      <a:r>
                        <a:rPr lang="et-EE" dirty="0" smtClean="0"/>
                        <a:t>Stiiliõpetus 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40</a:t>
                      </a:r>
                      <a:endParaRPr lang="et-EE" dirty="0"/>
                    </a:p>
                  </a:txBody>
                  <a:tcPr/>
                </a:tc>
              </a:tr>
              <a:tr h="410861">
                <a:tc>
                  <a:txBody>
                    <a:bodyPr/>
                    <a:lstStyle/>
                    <a:p>
                      <a:r>
                        <a:rPr lang="et-EE" dirty="0" smtClean="0"/>
                        <a:t>Turundus majutusettevõtetes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40</a:t>
                      </a:r>
                      <a:endParaRPr lang="et-EE" dirty="0"/>
                    </a:p>
                  </a:txBody>
                  <a:tcPr/>
                </a:tc>
              </a:tr>
              <a:tr h="410861">
                <a:tc>
                  <a:txBody>
                    <a:bodyPr/>
                    <a:lstStyle/>
                    <a:p>
                      <a:r>
                        <a:rPr lang="et-EE" dirty="0" smtClean="0"/>
                        <a:t>Peokorraldus 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40</a:t>
                      </a:r>
                      <a:endParaRPr lang="et-EE" dirty="0"/>
                    </a:p>
                  </a:txBody>
                  <a:tcPr/>
                </a:tc>
              </a:tr>
              <a:tr h="410861">
                <a:tc>
                  <a:txBody>
                    <a:bodyPr/>
                    <a:lstStyle/>
                    <a:p>
                      <a:r>
                        <a:rPr lang="et-EE" dirty="0" smtClean="0"/>
                        <a:t>Kultuurilugu 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40</a:t>
                      </a:r>
                      <a:endParaRPr lang="et-EE" dirty="0"/>
                    </a:p>
                  </a:txBody>
                  <a:tcPr/>
                </a:tc>
              </a:tr>
              <a:tr h="410861">
                <a:tc>
                  <a:txBody>
                    <a:bodyPr/>
                    <a:lstStyle/>
                    <a:p>
                      <a:r>
                        <a:rPr lang="et-EE" dirty="0" smtClean="0"/>
                        <a:t>Kutsealane saksa keel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120</a:t>
                      </a:r>
                      <a:endParaRPr lang="et-EE" dirty="0"/>
                    </a:p>
                  </a:txBody>
                  <a:tcPr/>
                </a:tc>
              </a:tr>
              <a:tr h="410861">
                <a:tc>
                  <a:txBody>
                    <a:bodyPr/>
                    <a:lstStyle/>
                    <a:p>
                      <a:r>
                        <a:rPr lang="et-EE" dirty="0" smtClean="0"/>
                        <a:t>Kutsealane rootsi keel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120</a:t>
                      </a:r>
                      <a:endParaRPr lang="et-EE" dirty="0"/>
                    </a:p>
                  </a:txBody>
                  <a:tcPr/>
                </a:tc>
              </a:tr>
              <a:tr h="410861">
                <a:tc>
                  <a:txBody>
                    <a:bodyPr/>
                    <a:lstStyle/>
                    <a:p>
                      <a:r>
                        <a:rPr lang="et-EE" dirty="0" smtClean="0"/>
                        <a:t>Turismi vene keel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40</a:t>
                      </a:r>
                      <a:endParaRPr lang="et-EE" dirty="0"/>
                    </a:p>
                  </a:txBody>
                  <a:tcPr/>
                </a:tc>
              </a:tr>
              <a:tr h="410861">
                <a:tc>
                  <a:txBody>
                    <a:bodyPr/>
                    <a:lstStyle/>
                    <a:p>
                      <a:r>
                        <a:rPr lang="et-EE" dirty="0" smtClean="0"/>
                        <a:t>Turismi</a:t>
                      </a:r>
                      <a:r>
                        <a:rPr lang="et-EE" baseline="0" dirty="0" smtClean="0"/>
                        <a:t> soome keel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40</a:t>
                      </a:r>
                      <a:endParaRPr lang="et-E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073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Õppekava loomise alused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t-EE" dirty="0" smtClean="0"/>
              <a:t>Kutsestandard </a:t>
            </a:r>
            <a:r>
              <a:rPr lang="et-EE" dirty="0" smtClean="0">
                <a:solidFill>
                  <a:srgbClr val="FF0000"/>
                </a:solidFill>
              </a:rPr>
              <a:t>Kokk I </a:t>
            </a:r>
            <a:r>
              <a:rPr lang="et-EE" dirty="0" smtClean="0"/>
              <a:t>– vastuvõetud Teeninduse Kutsenõukogu poolt otsusega nr 6 (11.05.2011)</a:t>
            </a:r>
          </a:p>
          <a:p>
            <a:r>
              <a:rPr lang="et-EE" dirty="0" smtClean="0"/>
              <a:t>Kutsestandard </a:t>
            </a:r>
            <a:r>
              <a:rPr lang="et-EE" dirty="0" smtClean="0">
                <a:solidFill>
                  <a:srgbClr val="FF0000"/>
                </a:solidFill>
              </a:rPr>
              <a:t>Kelner I </a:t>
            </a:r>
            <a:r>
              <a:rPr lang="et-EE" dirty="0" smtClean="0"/>
              <a:t>– vastuvõetud teeninduse Kutsenõukogu poolt otsusega nr 23 (08.12.2009)</a:t>
            </a:r>
          </a:p>
          <a:p>
            <a:r>
              <a:rPr lang="et-EE" dirty="0" smtClean="0"/>
              <a:t>Kutsestandard </a:t>
            </a:r>
            <a:r>
              <a:rPr lang="et-EE" dirty="0" smtClean="0">
                <a:solidFill>
                  <a:srgbClr val="FF0000"/>
                </a:solidFill>
              </a:rPr>
              <a:t>Hotelliteenindaja I  </a:t>
            </a:r>
            <a:r>
              <a:rPr lang="et-EE" dirty="0"/>
              <a:t>-</a:t>
            </a:r>
            <a:r>
              <a:rPr lang="et-EE" dirty="0" smtClean="0"/>
              <a:t> </a:t>
            </a:r>
            <a:r>
              <a:rPr lang="et-EE" dirty="0"/>
              <a:t>v</a:t>
            </a:r>
            <a:r>
              <a:rPr lang="et-EE" dirty="0" smtClean="0"/>
              <a:t>astuvõetud Teeninduse Kutsenõukogu poolt otsusega nr 4 (23.03.2010)</a:t>
            </a:r>
          </a:p>
          <a:p>
            <a:r>
              <a:rPr lang="et-EE" dirty="0" err="1" smtClean="0">
                <a:hlinkClick r:id="rId2"/>
              </a:rPr>
              <a:t>www.kutsekoda.ee</a:t>
            </a:r>
            <a:endParaRPr lang="et-EE" dirty="0" smtClean="0"/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3200" dirty="0" smtClean="0"/>
              <a:t>Õppekavade akrediteerimine</a:t>
            </a:r>
            <a:endParaRPr lang="et-EE" sz="3200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Kõik kutsekoolides õpetatavad õppekavad peavad olema akrediteeritud 2013 aastaks</a:t>
            </a:r>
          </a:p>
          <a:p>
            <a:r>
              <a:rPr lang="et-EE" dirty="0" smtClean="0"/>
              <a:t>Pärnumaa KHK majutamise- ja toitlustamise valdkonna õppekavad akrediteeriti 2010/2011 õppeaastal</a:t>
            </a:r>
          </a:p>
          <a:p>
            <a:r>
              <a:rPr lang="et-EE" dirty="0" smtClean="0"/>
              <a:t>Akrediteerimiskomisjoni otsusega anti 6 aastane akrediteering (maksimum)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xmlns="" val="400202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3200" dirty="0" smtClean="0"/>
              <a:t>Õppekavade loomine</a:t>
            </a:r>
            <a:endParaRPr lang="et-EE" sz="3200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 smtClean="0"/>
              <a:t>Õppekava valmib kooli õppeinfosüsteemis ÕIS</a:t>
            </a:r>
          </a:p>
          <a:p>
            <a:r>
              <a:rPr lang="et-EE" dirty="0" smtClean="0"/>
              <a:t>Kooli õppekava koostab kutseõpetajatest koosnev töörühm</a:t>
            </a:r>
          </a:p>
          <a:p>
            <a:r>
              <a:rPr lang="et-EE" dirty="0" smtClean="0"/>
              <a:t>Õppekava kinnitab kooli õppenõukogu ja kooli nõukogu</a:t>
            </a:r>
          </a:p>
          <a:p>
            <a:r>
              <a:rPr lang="et-EE" dirty="0" smtClean="0"/>
              <a:t>Õppekava kinnitab REKK </a:t>
            </a:r>
            <a:r>
              <a:rPr lang="et-EE" dirty="0" err="1" smtClean="0"/>
              <a:t>–i</a:t>
            </a:r>
            <a:r>
              <a:rPr lang="et-EE" dirty="0" smtClean="0"/>
              <a:t> (INNOVE) peaspetsialist</a:t>
            </a:r>
          </a:p>
          <a:p>
            <a:r>
              <a:rPr lang="et-EE" dirty="0" smtClean="0"/>
              <a:t>Õppekava pannakse üles internetikeskkonda EHIS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xmlns="" val="120324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Õppekava kasutamine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 smtClean="0"/>
              <a:t>Õppekavade alusel valmib õppeaasta akadeemiline kalender</a:t>
            </a:r>
          </a:p>
          <a:p>
            <a:r>
              <a:rPr lang="et-EE" dirty="0" smtClean="0"/>
              <a:t>Akadeemilises kalendris on õppeaasta jagatud õppeperioodideks</a:t>
            </a:r>
          </a:p>
          <a:p>
            <a:r>
              <a:rPr lang="et-EE" dirty="0" smtClean="0"/>
              <a:t>Õppeaastal läbitavad moodulid/teemad jagatakse õppeperioodidesse</a:t>
            </a:r>
          </a:p>
          <a:p>
            <a:r>
              <a:rPr lang="et-EE" dirty="0" smtClean="0"/>
              <a:t>Akadeemilise kalendri järgi koostatakse õppeköökide-, suurköögi- ja restoraniteeninduse töögraafikud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xmlns="" val="296369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Riiklikud õppekavad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t-EE" dirty="0" smtClean="0"/>
              <a:t>Kutsestandardite alusel on koostatud riiklikud õppekavad:</a:t>
            </a:r>
          </a:p>
          <a:p>
            <a:pPr>
              <a:buNone/>
            </a:pPr>
            <a:r>
              <a:rPr lang="fi-FI" b="1" dirty="0" err="1" smtClean="0">
                <a:hlinkClick r:id="rId2"/>
              </a:rPr>
              <a:t>Majutamise</a:t>
            </a:r>
            <a:r>
              <a:rPr lang="fi-FI" b="1" dirty="0" smtClean="0">
                <a:hlinkClick r:id="rId2"/>
              </a:rPr>
              <a:t> ja </a:t>
            </a:r>
            <a:r>
              <a:rPr lang="fi-FI" b="1" dirty="0" err="1" smtClean="0">
                <a:hlinkClick r:id="rId2"/>
              </a:rPr>
              <a:t>toitlustamise</a:t>
            </a:r>
            <a:r>
              <a:rPr lang="fi-FI" b="1" dirty="0" smtClean="0">
                <a:hlinkClick r:id="rId2"/>
              </a:rPr>
              <a:t> </a:t>
            </a:r>
            <a:r>
              <a:rPr lang="fi-FI" b="1" dirty="0" err="1" smtClean="0">
                <a:hlinkClick r:id="rId2"/>
              </a:rPr>
              <a:t>erialade</a:t>
            </a:r>
            <a:r>
              <a:rPr lang="fi-FI" b="1" dirty="0" smtClean="0">
                <a:hlinkClick r:id="rId2"/>
              </a:rPr>
              <a:t> </a:t>
            </a:r>
            <a:r>
              <a:rPr lang="fi-FI" b="1" dirty="0" err="1" smtClean="0">
                <a:hlinkClick r:id="rId2"/>
              </a:rPr>
              <a:t>riiklik</a:t>
            </a:r>
            <a:r>
              <a:rPr lang="fi-FI" b="1" dirty="0" smtClean="0">
                <a:hlinkClick r:id="rId2"/>
              </a:rPr>
              <a:t> </a:t>
            </a:r>
            <a:r>
              <a:rPr lang="fi-FI" b="1" dirty="0" err="1" smtClean="0">
                <a:hlinkClick r:id="rId2"/>
              </a:rPr>
              <a:t>õppekava</a:t>
            </a:r>
            <a:r>
              <a:rPr lang="fi-FI" dirty="0" smtClean="0"/>
              <a:t> (</a:t>
            </a:r>
            <a:r>
              <a:rPr lang="fi-FI" dirty="0" err="1" smtClean="0"/>
              <a:t>Haridus-</a:t>
            </a:r>
            <a:r>
              <a:rPr lang="fi-FI" dirty="0" smtClean="0"/>
              <a:t> ja </a:t>
            </a:r>
            <a:r>
              <a:rPr lang="fi-FI" dirty="0" err="1" smtClean="0"/>
              <a:t>teadusministri</a:t>
            </a:r>
            <a:r>
              <a:rPr lang="fi-FI" dirty="0" smtClean="0"/>
              <a:t> 22. </a:t>
            </a:r>
            <a:r>
              <a:rPr lang="fi-FI" dirty="0" err="1" smtClean="0"/>
              <a:t>jaanuari</a:t>
            </a:r>
            <a:r>
              <a:rPr lang="fi-FI" dirty="0" smtClean="0"/>
              <a:t> 2009. a </a:t>
            </a:r>
            <a:r>
              <a:rPr lang="fi-FI" dirty="0" err="1" smtClean="0"/>
              <a:t>määrus</a:t>
            </a:r>
            <a:r>
              <a:rPr lang="fi-FI" dirty="0" smtClean="0"/>
              <a:t> </a:t>
            </a:r>
            <a:r>
              <a:rPr lang="fi-FI" dirty="0" err="1" smtClean="0"/>
              <a:t>nr</a:t>
            </a:r>
            <a:r>
              <a:rPr lang="fi-FI" dirty="0" smtClean="0"/>
              <a:t> 14)</a:t>
            </a:r>
            <a:endParaRPr lang="et-EE" dirty="0" smtClean="0"/>
          </a:p>
          <a:p>
            <a:pPr>
              <a:buNone/>
            </a:pPr>
            <a:r>
              <a:rPr lang="et-EE" dirty="0" smtClean="0"/>
              <a:t>Riiklik õppekava nimetab kooli õppekava:</a:t>
            </a:r>
          </a:p>
          <a:p>
            <a:pPr>
              <a:buFontTx/>
              <a:buChar char="-"/>
            </a:pPr>
            <a:r>
              <a:rPr lang="et-EE" dirty="0" smtClean="0"/>
              <a:t>Kohustusliku õppeaja ja mahu</a:t>
            </a:r>
          </a:p>
          <a:p>
            <a:pPr>
              <a:buFontTx/>
              <a:buChar char="-"/>
            </a:pPr>
            <a:r>
              <a:rPr lang="et-EE" dirty="0" smtClean="0"/>
              <a:t>Kohustuslikud moodulid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PKHK majutamise ja toitlustamise valdkonna õppekavad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Põhikooli lõpetanud õpilastele:</a:t>
            </a:r>
          </a:p>
          <a:p>
            <a:pPr>
              <a:buFontTx/>
              <a:buChar char="-"/>
            </a:pPr>
            <a:r>
              <a:rPr lang="et-EE" dirty="0" smtClean="0">
                <a:solidFill>
                  <a:srgbClr val="FF0000"/>
                </a:solidFill>
              </a:rPr>
              <a:t>Kokk</a:t>
            </a:r>
            <a:r>
              <a:rPr lang="et-EE" dirty="0" smtClean="0"/>
              <a:t> õppeajaga 3,5 õppeaastat</a:t>
            </a:r>
          </a:p>
          <a:p>
            <a:pPr>
              <a:buFontTx/>
              <a:buChar char="-"/>
            </a:pPr>
            <a:r>
              <a:rPr lang="et-EE" dirty="0" smtClean="0">
                <a:solidFill>
                  <a:srgbClr val="FF0000"/>
                </a:solidFill>
              </a:rPr>
              <a:t>Majutusteenindaja</a:t>
            </a:r>
            <a:r>
              <a:rPr lang="et-EE" dirty="0" smtClean="0"/>
              <a:t> õppeajaga 3 õppeaastat</a:t>
            </a:r>
          </a:p>
          <a:p>
            <a:pPr>
              <a:buFontTx/>
              <a:buChar char="-"/>
            </a:pPr>
            <a:endParaRPr lang="et-EE" dirty="0"/>
          </a:p>
          <a:p>
            <a:pPr>
              <a:buNone/>
            </a:pPr>
            <a:r>
              <a:rPr lang="et-EE" dirty="0" smtClean="0"/>
              <a:t>Kutseõppeliik - </a:t>
            </a:r>
            <a:r>
              <a:rPr lang="et-EE" dirty="0" smtClean="0">
                <a:solidFill>
                  <a:srgbClr val="FF0000"/>
                </a:solidFill>
              </a:rPr>
              <a:t>kutsekeskharidusõpe </a:t>
            </a:r>
            <a:r>
              <a:rPr lang="et-EE" dirty="0" smtClean="0"/>
              <a:t>– õpilane omandab lisaks erialale üldise keskhariduse</a:t>
            </a:r>
          </a:p>
          <a:p>
            <a:pPr>
              <a:buNone/>
            </a:pPr>
            <a:r>
              <a:rPr lang="et-EE" dirty="0" smtClean="0"/>
              <a:t>Õpilasel on võimalik sooritada üldainetes riigieksamid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t-EE" dirty="0" smtClean="0"/>
              <a:t>Keskkooli lõpetanud õpilastele:</a:t>
            </a:r>
          </a:p>
          <a:p>
            <a:r>
              <a:rPr lang="et-EE" dirty="0" smtClean="0">
                <a:solidFill>
                  <a:srgbClr val="FF0000"/>
                </a:solidFill>
              </a:rPr>
              <a:t>Kokk</a:t>
            </a:r>
            <a:r>
              <a:rPr lang="et-EE" dirty="0" smtClean="0"/>
              <a:t> õppeajaga 2,5 õppeaastat</a:t>
            </a:r>
          </a:p>
          <a:p>
            <a:r>
              <a:rPr lang="et-EE" dirty="0" smtClean="0">
                <a:solidFill>
                  <a:srgbClr val="FF0000"/>
                </a:solidFill>
              </a:rPr>
              <a:t>Kelner</a:t>
            </a:r>
            <a:r>
              <a:rPr lang="et-EE" dirty="0" smtClean="0"/>
              <a:t> õppeajaga 0,5 õppeaastat</a:t>
            </a:r>
          </a:p>
          <a:p>
            <a:r>
              <a:rPr lang="et-EE" dirty="0" smtClean="0">
                <a:solidFill>
                  <a:srgbClr val="FF0000"/>
                </a:solidFill>
              </a:rPr>
              <a:t>Hotelliteenindaja</a:t>
            </a:r>
            <a:r>
              <a:rPr lang="et-EE" dirty="0" smtClean="0"/>
              <a:t> õppeajaga 2 õppeaastat</a:t>
            </a:r>
          </a:p>
          <a:p>
            <a:pPr>
              <a:buNone/>
            </a:pPr>
            <a:r>
              <a:rPr lang="et-EE" dirty="0" smtClean="0"/>
              <a:t>Kutseõppeliik - </a:t>
            </a:r>
            <a:r>
              <a:rPr lang="et-EE" dirty="0" smtClean="0">
                <a:solidFill>
                  <a:srgbClr val="FF0000"/>
                </a:solidFill>
              </a:rPr>
              <a:t>kutseharidusõpe</a:t>
            </a:r>
            <a:endParaRPr lang="et-EE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Õppekavade väljundid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Koka õppekava väljundiks on </a:t>
            </a:r>
            <a:r>
              <a:rPr lang="et-EE" dirty="0" smtClean="0">
                <a:solidFill>
                  <a:srgbClr val="FF0000"/>
                </a:solidFill>
              </a:rPr>
              <a:t>Kokk I </a:t>
            </a:r>
            <a:r>
              <a:rPr lang="et-EE" dirty="0" smtClean="0"/>
              <a:t>kutse</a:t>
            </a:r>
          </a:p>
          <a:p>
            <a:r>
              <a:rPr lang="et-EE" dirty="0" smtClean="0"/>
              <a:t>Kelneri õppekava väljundiks on </a:t>
            </a:r>
            <a:r>
              <a:rPr lang="et-EE" dirty="0" smtClean="0">
                <a:solidFill>
                  <a:srgbClr val="FF0000"/>
                </a:solidFill>
              </a:rPr>
              <a:t>Kelner I </a:t>
            </a:r>
            <a:r>
              <a:rPr lang="et-EE" dirty="0" smtClean="0"/>
              <a:t>kutse</a:t>
            </a:r>
          </a:p>
          <a:p>
            <a:r>
              <a:rPr lang="et-EE" dirty="0" smtClean="0"/>
              <a:t>Majutusteeninduse õppekava väljundiks on </a:t>
            </a:r>
            <a:r>
              <a:rPr lang="et-EE" dirty="0" smtClean="0">
                <a:solidFill>
                  <a:srgbClr val="FF0000"/>
                </a:solidFill>
              </a:rPr>
              <a:t>Hotelliteenindaja I </a:t>
            </a:r>
            <a:r>
              <a:rPr lang="et-EE" dirty="0" smtClean="0"/>
              <a:t>kutse</a:t>
            </a:r>
          </a:p>
          <a:p>
            <a:r>
              <a:rPr lang="et-EE" dirty="0" smtClean="0"/>
              <a:t>Hotelliteeninduse õppekava väljundiks on </a:t>
            </a:r>
            <a:r>
              <a:rPr lang="et-EE" dirty="0" smtClean="0">
                <a:solidFill>
                  <a:srgbClr val="FF0000"/>
                </a:solidFill>
              </a:rPr>
              <a:t>Hotelliteenindaja I </a:t>
            </a:r>
            <a:r>
              <a:rPr lang="et-EE" dirty="0" smtClean="0"/>
              <a:t>kutse</a:t>
            </a:r>
          </a:p>
          <a:p>
            <a:r>
              <a:rPr lang="et-EE" dirty="0" smtClean="0"/>
              <a:t>Kõiki nimetatud kutseid omistab Eesti Hotellide ja Restoranide Liit </a:t>
            </a:r>
            <a:r>
              <a:rPr lang="et-EE" dirty="0" smtClean="0">
                <a:hlinkClick r:id="rId2"/>
              </a:rPr>
              <a:t>www.ehrl.ee</a:t>
            </a:r>
            <a:endParaRPr lang="et-EE" dirty="0" smtClean="0"/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Moodulid ja teemad õppekavas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dirty="0" smtClean="0">
                <a:solidFill>
                  <a:srgbClr val="FF0000"/>
                </a:solidFill>
              </a:rPr>
              <a:t>Moodul</a:t>
            </a:r>
            <a:r>
              <a:rPr lang="et-EE" dirty="0" smtClean="0"/>
              <a:t> on üks terviklik osa õppekavast, mille läbimisel omandab õpilane mooduli eesmärkides kirjeldatud teadmised ja oskused</a:t>
            </a:r>
          </a:p>
          <a:p>
            <a:r>
              <a:rPr lang="et-EE" dirty="0" smtClean="0"/>
              <a:t>Moodul võib koosneda ühest või mitmest </a:t>
            </a:r>
            <a:r>
              <a:rPr lang="et-EE" dirty="0" smtClean="0">
                <a:solidFill>
                  <a:srgbClr val="FF0000"/>
                </a:solidFill>
              </a:rPr>
              <a:t>teemast</a:t>
            </a:r>
          </a:p>
          <a:p>
            <a:r>
              <a:rPr lang="et-EE" dirty="0" smtClean="0"/>
              <a:t>Moodul sisaldab 40 või 40*x arv tunde </a:t>
            </a:r>
          </a:p>
          <a:p>
            <a:r>
              <a:rPr lang="et-EE" dirty="0" smtClean="0"/>
              <a:t>Teema (õppeaine) on üks mooduli osa</a:t>
            </a:r>
          </a:p>
          <a:p>
            <a:r>
              <a:rPr lang="et-EE" dirty="0" smtClean="0"/>
              <a:t>Teema läbimiseks kasutatakse auditoorseid-, praktilisi-, iseseisva töö-, praktika- või e-õppetunde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Üldõpingud 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>
                <a:solidFill>
                  <a:srgbClr val="FF0000"/>
                </a:solidFill>
              </a:rPr>
              <a:t>Üldõppemoodulid </a:t>
            </a:r>
            <a:r>
              <a:rPr lang="et-EE" dirty="0" smtClean="0"/>
              <a:t>on kõikides majutamise- ja toitlustamise õppekavades samasugused</a:t>
            </a:r>
          </a:p>
          <a:p>
            <a:r>
              <a:rPr lang="et-EE" dirty="0" smtClean="0"/>
              <a:t>Üldõppemoodulite  teemad  toetavad põhiõpinguid</a:t>
            </a:r>
          </a:p>
          <a:p>
            <a:r>
              <a:rPr lang="et-EE" dirty="0" smtClean="0"/>
              <a:t>Järgnevas tabelis on üldõppemoodulid ja teemad õppeaastate lõikes koka kutsekeskharidusõppe  õppekavas</a:t>
            </a:r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Sisu kohatäide 11"/>
          <p:cNvGraphicFramePr>
            <a:graphicFrameLocks noGrp="1"/>
          </p:cNvGraphicFramePr>
          <p:nvPr>
            <p:ph idx="1"/>
          </p:nvPr>
        </p:nvGraphicFramePr>
        <p:xfrm>
          <a:off x="457200" y="188641"/>
          <a:ext cx="8229600" cy="6574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2832"/>
                <a:gridCol w="792088"/>
                <a:gridCol w="720080"/>
                <a:gridCol w="792088"/>
                <a:gridCol w="720080"/>
                <a:gridCol w="802432"/>
              </a:tblGrid>
              <a:tr h="473711">
                <a:tc>
                  <a:txBody>
                    <a:bodyPr/>
                    <a:lstStyle/>
                    <a:p>
                      <a:r>
                        <a:rPr lang="et-EE" dirty="0" smtClean="0"/>
                        <a:t>Üldõpingute moodulid ja teemad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I õa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II õa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III õa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IV õa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Kokku</a:t>
                      </a:r>
                      <a:endParaRPr lang="et-EE" dirty="0"/>
                    </a:p>
                  </a:txBody>
                  <a:tcPr/>
                </a:tc>
              </a:tr>
              <a:tr h="606408">
                <a:tc>
                  <a:txBody>
                    <a:bodyPr/>
                    <a:lstStyle/>
                    <a:p>
                      <a:r>
                        <a:rPr lang="et-EE" dirty="0" smtClean="0">
                          <a:solidFill>
                            <a:srgbClr val="FF0000"/>
                          </a:solidFill>
                        </a:rPr>
                        <a:t>Sissejuhatus majutamise ja toitlustamise valdkonna kutseõpingutesse</a:t>
                      </a:r>
                      <a:endParaRPr lang="et-E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40</a:t>
                      </a:r>
                      <a:endParaRPr lang="et-EE" dirty="0"/>
                    </a:p>
                  </a:txBody>
                  <a:tcPr/>
                </a:tc>
              </a:tr>
              <a:tr h="1406488">
                <a:tc>
                  <a:txBody>
                    <a:bodyPr/>
                    <a:lstStyle/>
                    <a:p>
                      <a:r>
                        <a:rPr lang="et-EE" dirty="0" smtClean="0">
                          <a:solidFill>
                            <a:srgbClr val="FF0000"/>
                          </a:solidFill>
                        </a:rPr>
                        <a:t>Töökeskkond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t-EE" dirty="0" smtClean="0"/>
                        <a:t>  Keskkond ja jäätmemajandus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t-EE" dirty="0" smtClean="0"/>
                        <a:t>  Toiduhügieen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t-EE" dirty="0" smtClean="0"/>
                        <a:t>  Esmaabi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t-EE" dirty="0" smtClean="0"/>
                        <a:t>  Tööohutus, töötervishoid ja ohuõpetus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80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80</a:t>
                      </a:r>
                      <a:endParaRPr lang="et-EE" dirty="0"/>
                    </a:p>
                  </a:txBody>
                  <a:tcPr/>
                </a:tc>
              </a:tr>
              <a:tr h="1060033">
                <a:tc>
                  <a:txBody>
                    <a:bodyPr/>
                    <a:lstStyle/>
                    <a:p>
                      <a:r>
                        <a:rPr lang="et-EE" dirty="0" smtClean="0">
                          <a:solidFill>
                            <a:srgbClr val="FF0000"/>
                          </a:solidFill>
                        </a:rPr>
                        <a:t>Kommunikatsioon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t-EE" dirty="0" smtClean="0"/>
                        <a:t>  Arvutiõpetus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t-EE" baseline="0" dirty="0" smtClean="0"/>
                        <a:t>  Asjaajamise laused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et-EE" baseline="0" dirty="0" smtClean="0"/>
                        <a:t>-  Erialane eesti keel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60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120</a:t>
                      </a:r>
                      <a:endParaRPr lang="et-EE" dirty="0"/>
                    </a:p>
                  </a:txBody>
                  <a:tcPr/>
                </a:tc>
              </a:tr>
              <a:tr h="338904">
                <a:tc>
                  <a:txBody>
                    <a:bodyPr/>
                    <a:lstStyle/>
                    <a:p>
                      <a:r>
                        <a:rPr lang="et-EE" dirty="0" smtClean="0">
                          <a:solidFill>
                            <a:srgbClr val="FF0000"/>
                          </a:solidFill>
                        </a:rPr>
                        <a:t>Töösuhted </a:t>
                      </a:r>
                      <a:endParaRPr lang="et-E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40</a:t>
                      </a:r>
                      <a:endParaRPr lang="et-EE" dirty="0"/>
                    </a:p>
                  </a:txBody>
                  <a:tcPr/>
                </a:tc>
              </a:tr>
              <a:tr h="1125272">
                <a:tc>
                  <a:txBody>
                    <a:bodyPr/>
                    <a:lstStyle/>
                    <a:p>
                      <a:r>
                        <a:rPr lang="et-EE" dirty="0" smtClean="0">
                          <a:solidFill>
                            <a:srgbClr val="FF0000"/>
                          </a:solidFill>
                        </a:rPr>
                        <a:t>Majanduse- ja ettevõtluse</a:t>
                      </a:r>
                      <a:r>
                        <a:rPr lang="et-EE" baseline="0" dirty="0" smtClean="0">
                          <a:solidFill>
                            <a:srgbClr val="FF0000"/>
                          </a:solidFill>
                        </a:rPr>
                        <a:t> alused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t-EE" baseline="0" dirty="0" smtClean="0"/>
                        <a:t>  Turismimajanduse alused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t-EE" baseline="0" dirty="0" smtClean="0"/>
                        <a:t>  Turunduse laused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t-EE" baseline="0" dirty="0" smtClean="0"/>
                        <a:t>  Majanduse – ja ettevõtluse alused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100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60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160</a:t>
                      </a:r>
                      <a:endParaRPr lang="et-EE" dirty="0"/>
                    </a:p>
                  </a:txBody>
                  <a:tcPr/>
                </a:tc>
              </a:tr>
              <a:tr h="1254728">
                <a:tc>
                  <a:txBody>
                    <a:bodyPr/>
                    <a:lstStyle/>
                    <a:p>
                      <a:r>
                        <a:rPr lang="et-EE" dirty="0" smtClean="0">
                          <a:solidFill>
                            <a:srgbClr val="FF0000"/>
                          </a:solidFill>
                        </a:rPr>
                        <a:t>Klienditeenindus </a:t>
                      </a:r>
                    </a:p>
                    <a:p>
                      <a:r>
                        <a:rPr lang="et-EE" dirty="0" smtClean="0"/>
                        <a:t>-   Suhtlemispsühholoogia</a:t>
                      </a:r>
                    </a:p>
                    <a:p>
                      <a:r>
                        <a:rPr lang="et-EE" dirty="0" smtClean="0"/>
                        <a:t>-    Klienditeenindus</a:t>
                      </a:r>
                    </a:p>
                    <a:p>
                      <a:r>
                        <a:rPr lang="et-EE" dirty="0" smtClean="0"/>
                        <a:t>-    Kultuurilugu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120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160</a:t>
                      </a:r>
                      <a:endParaRPr lang="et-EE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1052</Words>
  <Application>Microsoft Office PowerPoint</Application>
  <PresentationFormat>Ekraaniseanss (4:3)</PresentationFormat>
  <Paragraphs>371</Paragraphs>
  <Slides>22</Slides>
  <Notes>0</Notes>
  <HiddenSlides>0</HiddenSlides>
  <MMClips>0</MMClips>
  <ScaleCrop>false</ScaleCrop>
  <HeadingPairs>
    <vt:vector size="4" baseType="variant">
      <vt:variant>
        <vt:lpstr>Kujundus</vt:lpstr>
      </vt:variant>
      <vt:variant>
        <vt:i4>1</vt:i4>
      </vt:variant>
      <vt:variant>
        <vt:lpstr>Slaiditiitlid</vt:lpstr>
      </vt:variant>
      <vt:variant>
        <vt:i4>22</vt:i4>
      </vt:variant>
    </vt:vector>
  </HeadingPairs>
  <TitlesOfParts>
    <vt:vector size="23" baseType="lpstr">
      <vt:lpstr>Office'i kujundus</vt:lpstr>
      <vt:lpstr>Majutamise- ja toitlustamise valdkonna õppekavad  Pärnumaa  Kutsehariduskeskuses</vt:lpstr>
      <vt:lpstr>Õppekava loomise alused</vt:lpstr>
      <vt:lpstr>Riiklikud õppekavad</vt:lpstr>
      <vt:lpstr>PKHK majutamise ja toitlustamise valdkonna õppekavad</vt:lpstr>
      <vt:lpstr>Slaid 5</vt:lpstr>
      <vt:lpstr>Õppekavade väljundid</vt:lpstr>
      <vt:lpstr>Moodulid ja teemad õppekavas</vt:lpstr>
      <vt:lpstr>Üldõpingud </vt:lpstr>
      <vt:lpstr>Slaid 9</vt:lpstr>
      <vt:lpstr>Slaid 10</vt:lpstr>
      <vt:lpstr>Slaid 11</vt:lpstr>
      <vt:lpstr>Slaid 12</vt:lpstr>
      <vt:lpstr>Valikõpingud </vt:lpstr>
      <vt:lpstr>Koka õppekava valikõpingute moodulid</vt:lpstr>
      <vt:lpstr>Kelneri õppekava põhiõpingute ja praktika moodulid</vt:lpstr>
      <vt:lpstr>Majutusteeninduse ja hotelliteeninduse õppekavade põhiõpingud</vt:lpstr>
      <vt:lpstr>Slaid 17</vt:lpstr>
      <vt:lpstr>Majutusteeninduse  praktikamoodulid</vt:lpstr>
      <vt:lpstr>Hotelliteeninduse ja majutusteeninduse valikõpingute moodulid</vt:lpstr>
      <vt:lpstr>Õppekavade akrediteerimine</vt:lpstr>
      <vt:lpstr>Õppekavade loomine</vt:lpstr>
      <vt:lpstr>Õppekava kasutamine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Majutamise- ja toitlustamise valdkonna õppekavad  Pärnumaa  Kutsehariduskeskuses</dc:title>
  <dc:creator>Endla</dc:creator>
  <cp:lastModifiedBy>Endla</cp:lastModifiedBy>
  <cp:revision>39</cp:revision>
  <dcterms:created xsi:type="dcterms:W3CDTF">2012-03-13T14:38:10Z</dcterms:created>
  <dcterms:modified xsi:type="dcterms:W3CDTF">2012-03-14T14:19:19Z</dcterms:modified>
</cp:coreProperties>
</file>